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75" r:id="rId4"/>
    <p:sldId id="258" r:id="rId5"/>
    <p:sldId id="259" r:id="rId6"/>
    <p:sldId id="265" r:id="rId7"/>
    <p:sldId id="260" r:id="rId8"/>
    <p:sldId id="266" r:id="rId9"/>
    <p:sldId id="264" r:id="rId10"/>
    <p:sldId id="267" r:id="rId11"/>
    <p:sldId id="261" r:id="rId12"/>
    <p:sldId id="263" r:id="rId13"/>
    <p:sldId id="279" r:id="rId14"/>
    <p:sldId id="280" r:id="rId15"/>
    <p:sldId id="284" r:id="rId16"/>
    <p:sldId id="285" r:id="rId17"/>
    <p:sldId id="286" r:id="rId18"/>
    <p:sldId id="288" r:id="rId19"/>
    <p:sldId id="287" r:id="rId20"/>
    <p:sldId id="292" r:id="rId21"/>
    <p:sldId id="293" r:id="rId22"/>
    <p:sldId id="294" r:id="rId23"/>
    <p:sldId id="289" r:id="rId24"/>
    <p:sldId id="290" r:id="rId25"/>
    <p:sldId id="300" r:id="rId26"/>
    <p:sldId id="273" r:id="rId27"/>
    <p:sldId id="295" r:id="rId28"/>
    <p:sldId id="281" r:id="rId29"/>
    <p:sldId id="297" r:id="rId30"/>
    <p:sldId id="298" r:id="rId31"/>
    <p:sldId id="299" r:id="rId32"/>
    <p:sldId id="327" r:id="rId33"/>
    <p:sldId id="330" r:id="rId34"/>
    <p:sldId id="331" r:id="rId35"/>
    <p:sldId id="335" r:id="rId36"/>
    <p:sldId id="332" r:id="rId37"/>
    <p:sldId id="336" r:id="rId38"/>
    <p:sldId id="334" r:id="rId39"/>
    <p:sldId id="337" r:id="rId40"/>
    <p:sldId id="333" r:id="rId41"/>
    <p:sldId id="338" r:id="rId42"/>
    <p:sldId id="326" r:id="rId43"/>
    <p:sldId id="308" r:id="rId44"/>
    <p:sldId id="307" r:id="rId45"/>
    <p:sldId id="301" r:id="rId46"/>
    <p:sldId id="302" r:id="rId47"/>
    <p:sldId id="303" r:id="rId48"/>
    <p:sldId id="304" r:id="rId49"/>
    <p:sldId id="305" r:id="rId50"/>
    <p:sldId id="306" r:id="rId51"/>
    <p:sldId id="309" r:id="rId52"/>
    <p:sldId id="310" r:id="rId53"/>
    <p:sldId id="328" r:id="rId54"/>
    <p:sldId id="340" r:id="rId55"/>
    <p:sldId id="341" r:id="rId56"/>
    <p:sldId id="311" r:id="rId57"/>
    <p:sldId id="325" r:id="rId58"/>
    <p:sldId id="315" r:id="rId59"/>
    <p:sldId id="319" r:id="rId60"/>
    <p:sldId id="320" r:id="rId61"/>
    <p:sldId id="321" r:id="rId62"/>
    <p:sldId id="322" r:id="rId63"/>
    <p:sldId id="323" r:id="rId64"/>
    <p:sldId id="314" r:id="rId65"/>
    <p:sldId id="312" r:id="rId66"/>
    <p:sldId id="313" r:id="rId67"/>
    <p:sldId id="342" r:id="rId68"/>
    <p:sldId id="343" r:id="rId69"/>
    <p:sldId id="344" r:id="rId70"/>
    <p:sldId id="329"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7171"/>
    <a:srgbClr val="797979"/>
    <a:srgbClr val="7D7D7D"/>
    <a:srgbClr val="888888"/>
    <a:srgbClr val="686868"/>
    <a:srgbClr val="7F7F7F"/>
    <a:srgbClr val="B4B4B4"/>
    <a:srgbClr val="BABABA"/>
    <a:srgbClr val="C4C4C4"/>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94" autoAdjust="0"/>
  </p:normalViewPr>
  <p:slideViewPr>
    <p:cSldViewPr>
      <p:cViewPr varScale="1">
        <p:scale>
          <a:sx n="133" d="100"/>
          <a:sy n="133" d="100"/>
        </p:scale>
        <p:origin x="-289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07/relationships/hdphoto" Target="../media/hdphoto1.wdp"/><Relationship Id="rId1"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07/relationships/hdphoto" Target="../media/hdphoto1.wdp"/><Relationship Id="rId1" Type="http://schemas.openxmlformats.org/officeDocument/2006/relationships/image" Target="../media/image1.png"/><Relationship Id="rId5" Type="http://schemas.openxmlformats.org/officeDocument/2006/relationships/image" Target="../media/image3.pn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0540B2-22FD-4A73-AAB2-E6A1A0C4761F}" type="doc">
      <dgm:prSet loTypeId="urn:microsoft.com/office/officeart/2008/layout/BendingPictureSemiTransparentText" loCatId="picture" qsTypeId="urn:microsoft.com/office/officeart/2005/8/quickstyle/simple1" qsCatId="simple" csTypeId="urn:microsoft.com/office/officeart/2005/8/colors/accent5_4" csCatId="accent5" phldr="1"/>
      <dgm:spPr/>
      <dgm:t>
        <a:bodyPr/>
        <a:lstStyle/>
        <a:p>
          <a:endParaRPr lang="en-US"/>
        </a:p>
      </dgm:t>
    </dgm:pt>
    <dgm:pt modelId="{75A30A0D-AB47-4EAB-8CD2-D9EEDAE3DAF2}">
      <dgm:prSet phldrT="[Text]"/>
      <dgm:spPr>
        <a:solidFill>
          <a:schemeClr val="bg1">
            <a:lumMod val="85000"/>
            <a:alpha val="55000"/>
          </a:schemeClr>
        </a:solidFill>
      </dgm:spPr>
      <dgm:t>
        <a:bodyPr/>
        <a:lstStyle/>
        <a:p>
          <a:r>
            <a:rPr lang="en-US" dirty="0" smtClean="0">
              <a:solidFill>
                <a:srgbClr val="FF0000"/>
              </a:solidFill>
            </a:rPr>
            <a:t>Convolutional</a:t>
          </a:r>
          <a:endParaRPr lang="en-US" dirty="0">
            <a:solidFill>
              <a:srgbClr val="FF0000"/>
            </a:solidFill>
          </a:endParaRPr>
        </a:p>
      </dgm:t>
    </dgm:pt>
    <dgm:pt modelId="{715AD83E-710D-46BC-A094-347E4905EBAF}" type="parTrans" cxnId="{745BF336-3453-45E4-97B4-E72D70014D94}">
      <dgm:prSet/>
      <dgm:spPr/>
      <dgm:t>
        <a:bodyPr/>
        <a:lstStyle/>
        <a:p>
          <a:endParaRPr lang="en-US"/>
        </a:p>
      </dgm:t>
    </dgm:pt>
    <dgm:pt modelId="{3FD56F20-FE73-45AB-8CC2-9E6104E9DD30}" type="sibTrans" cxnId="{745BF336-3453-45E4-97B4-E72D70014D94}">
      <dgm:prSet/>
      <dgm:spPr/>
      <dgm:t>
        <a:bodyPr/>
        <a:lstStyle/>
        <a:p>
          <a:endParaRPr lang="en-US"/>
        </a:p>
      </dgm:t>
    </dgm:pt>
    <dgm:pt modelId="{16480BBF-B389-4045-993B-1664D4FBC10C}">
      <dgm:prSet phldrT="[Text]"/>
      <dgm:spPr>
        <a:solidFill>
          <a:schemeClr val="bg1">
            <a:lumMod val="85000"/>
            <a:alpha val="55000"/>
          </a:schemeClr>
        </a:solidFill>
      </dgm:spPr>
      <dgm:t>
        <a:bodyPr/>
        <a:lstStyle/>
        <a:p>
          <a:r>
            <a:rPr lang="en-US" dirty="0" smtClean="0">
              <a:solidFill>
                <a:srgbClr val="FF0000"/>
              </a:solidFill>
            </a:rPr>
            <a:t>Sparse</a:t>
          </a:r>
          <a:endParaRPr lang="en-US" dirty="0">
            <a:solidFill>
              <a:srgbClr val="FF0000"/>
            </a:solidFill>
          </a:endParaRPr>
        </a:p>
      </dgm:t>
    </dgm:pt>
    <dgm:pt modelId="{CBCC0D3F-C8A3-44B6-B09C-401398A0E1BF}" type="parTrans" cxnId="{DC1A2AA4-1BAA-47CD-A16A-8BEBF11CB8B6}">
      <dgm:prSet/>
      <dgm:spPr/>
      <dgm:t>
        <a:bodyPr/>
        <a:lstStyle/>
        <a:p>
          <a:endParaRPr lang="en-US"/>
        </a:p>
      </dgm:t>
    </dgm:pt>
    <dgm:pt modelId="{F032A76B-ED83-42FE-83B5-184F9A70E91E}" type="sibTrans" cxnId="{DC1A2AA4-1BAA-47CD-A16A-8BEBF11CB8B6}">
      <dgm:prSet/>
      <dgm:spPr/>
      <dgm:t>
        <a:bodyPr/>
        <a:lstStyle/>
        <a:p>
          <a:endParaRPr lang="en-US"/>
        </a:p>
      </dgm:t>
    </dgm:pt>
    <dgm:pt modelId="{F20CBFA1-CDB4-429D-8755-5AE2D214C998}">
      <dgm:prSet phldrT="[Text]"/>
      <dgm:spPr>
        <a:solidFill>
          <a:schemeClr val="bg1">
            <a:lumMod val="85000"/>
            <a:alpha val="55000"/>
          </a:schemeClr>
        </a:solidFill>
      </dgm:spPr>
      <dgm:t>
        <a:bodyPr/>
        <a:lstStyle/>
        <a:p>
          <a:r>
            <a:rPr lang="en-US" dirty="0" smtClean="0">
              <a:solidFill>
                <a:srgbClr val="FF0000"/>
              </a:solidFill>
            </a:rPr>
            <a:t>Coding</a:t>
          </a:r>
          <a:endParaRPr lang="en-US" dirty="0">
            <a:solidFill>
              <a:srgbClr val="FF0000"/>
            </a:solidFill>
          </a:endParaRPr>
        </a:p>
      </dgm:t>
    </dgm:pt>
    <dgm:pt modelId="{AAB92D58-0AC6-429F-BC4C-77D5EFA4447A}" type="parTrans" cxnId="{F103F2B4-D629-4D14-9313-A5B6638C5683}">
      <dgm:prSet/>
      <dgm:spPr/>
      <dgm:t>
        <a:bodyPr/>
        <a:lstStyle/>
        <a:p>
          <a:endParaRPr lang="en-US"/>
        </a:p>
      </dgm:t>
    </dgm:pt>
    <dgm:pt modelId="{18CF5E47-EAD9-49D3-8C2F-72D83DA914EB}" type="sibTrans" cxnId="{F103F2B4-D629-4D14-9313-A5B6638C5683}">
      <dgm:prSet/>
      <dgm:spPr/>
      <dgm:t>
        <a:bodyPr/>
        <a:lstStyle/>
        <a:p>
          <a:endParaRPr lang="en-US"/>
        </a:p>
      </dgm:t>
    </dgm:pt>
    <dgm:pt modelId="{DAA406C0-2C3E-467A-AF2B-44568AA260C0}" type="pres">
      <dgm:prSet presAssocID="{5E0540B2-22FD-4A73-AAB2-E6A1A0C4761F}" presName="Name0" presStyleCnt="0">
        <dgm:presLayoutVars>
          <dgm:dir/>
          <dgm:resizeHandles val="exact"/>
        </dgm:presLayoutVars>
      </dgm:prSet>
      <dgm:spPr/>
      <dgm:t>
        <a:bodyPr/>
        <a:lstStyle/>
        <a:p>
          <a:endParaRPr lang="en-US"/>
        </a:p>
      </dgm:t>
    </dgm:pt>
    <dgm:pt modelId="{3FF6D8B9-2FCF-4807-84DD-1B45B37D90D5}" type="pres">
      <dgm:prSet presAssocID="{75A30A0D-AB47-4EAB-8CD2-D9EEDAE3DAF2}" presName="composite" presStyleCnt="0"/>
      <dgm:spPr/>
    </dgm:pt>
    <dgm:pt modelId="{68A8C5C2-4734-4D10-84AC-ED218E9F8073}" type="pres">
      <dgm:prSet presAssocID="{75A30A0D-AB47-4EAB-8CD2-D9EEDAE3DAF2}" presName="rect1" presStyleLbl="bgShp" presStyleIdx="0" presStyleCnt="3" custScaleX="119042"/>
      <dgm:spPr>
        <a:blipFill rotWithShape="1">
          <a:blip xmlns:r="http://schemas.openxmlformats.org/officeDocument/2006/relationships" r:embed="rId1">
            <a:duotone>
              <a:schemeClr val="accent5">
                <a:shade val="45000"/>
                <a:satMod val="135000"/>
              </a:schemeClr>
              <a:prstClr val="white"/>
            </a:duotone>
            <a:extLst>
              <a:ext uri="{BEBA8EAE-BF5A-486C-A8C5-ECC9F3942E4B}">
                <a14:imgProps xmlns:a14="http://schemas.microsoft.com/office/drawing/2010/main">
                  <a14:imgLayer r:embed="rId2">
                    <a14:imgEffect>
                      <a14:sharpenSoften amount="50000"/>
                    </a14:imgEffect>
                    <a14:imgEffect>
                      <a14:brightnessContrast contrast="40000"/>
                    </a14:imgEffect>
                  </a14:imgLayer>
                </a14:imgProps>
              </a:ext>
            </a:extLst>
          </a:blip>
          <a:stretch>
            <a:fillRect/>
          </a:stretch>
        </a:blipFill>
      </dgm:spPr>
      <dgm:t>
        <a:bodyPr/>
        <a:lstStyle/>
        <a:p>
          <a:endParaRPr lang="en-US"/>
        </a:p>
      </dgm:t>
    </dgm:pt>
    <dgm:pt modelId="{1C8AE448-4F2A-4AA3-93E0-70E38085C226}" type="pres">
      <dgm:prSet presAssocID="{75A30A0D-AB47-4EAB-8CD2-D9EEDAE3DAF2}" presName="rect2" presStyleLbl="trBgShp" presStyleIdx="0" presStyleCnt="3">
        <dgm:presLayoutVars>
          <dgm:bulletEnabled val="1"/>
        </dgm:presLayoutVars>
      </dgm:prSet>
      <dgm:spPr/>
      <dgm:t>
        <a:bodyPr/>
        <a:lstStyle/>
        <a:p>
          <a:endParaRPr lang="en-US"/>
        </a:p>
      </dgm:t>
    </dgm:pt>
    <dgm:pt modelId="{9C294D6D-2395-4CD9-9622-4EB11544358F}" type="pres">
      <dgm:prSet presAssocID="{3FD56F20-FE73-45AB-8CC2-9E6104E9DD30}" presName="sibTrans" presStyleCnt="0"/>
      <dgm:spPr/>
    </dgm:pt>
    <dgm:pt modelId="{5DBDA183-2803-4A7C-A1AF-D9CB50709C0F}" type="pres">
      <dgm:prSet presAssocID="{16480BBF-B389-4045-993B-1664D4FBC10C}" presName="composite" presStyleCnt="0"/>
      <dgm:spPr/>
    </dgm:pt>
    <dgm:pt modelId="{6A93A51D-0648-40F6-8F05-F0BB11658E1F}" type="pres">
      <dgm:prSet presAssocID="{16480BBF-B389-4045-993B-1664D4FBC10C}" presName="rect1" presStyleLbl="bgShp" presStyleIdx="1" presStyleCnt="3" custScaleX="129242" custScaleY="87295"/>
      <dgm:spPr>
        <a:blipFill rotWithShape="1">
          <a:blip xmlns:r="http://schemas.openxmlformats.org/officeDocument/2006/relationships"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a:blipFill>
      </dgm:spPr>
      <dgm:t>
        <a:bodyPr/>
        <a:lstStyle/>
        <a:p>
          <a:endParaRPr lang="en-US"/>
        </a:p>
      </dgm:t>
    </dgm:pt>
    <dgm:pt modelId="{4A3A6257-C52E-473F-93D6-380A166DADB5}" type="pres">
      <dgm:prSet presAssocID="{16480BBF-B389-4045-993B-1664D4FBC10C}" presName="rect2" presStyleLbl="trBgShp" presStyleIdx="1" presStyleCnt="3">
        <dgm:presLayoutVars>
          <dgm:bulletEnabled val="1"/>
        </dgm:presLayoutVars>
      </dgm:prSet>
      <dgm:spPr/>
      <dgm:t>
        <a:bodyPr/>
        <a:lstStyle/>
        <a:p>
          <a:endParaRPr lang="en-US"/>
        </a:p>
      </dgm:t>
    </dgm:pt>
    <dgm:pt modelId="{44EC9A67-0EBB-4080-8463-234C7CB957B2}" type="pres">
      <dgm:prSet presAssocID="{F032A76B-ED83-42FE-83B5-184F9A70E91E}" presName="sibTrans" presStyleCnt="0"/>
      <dgm:spPr/>
    </dgm:pt>
    <dgm:pt modelId="{8BC9AD13-A5DB-4679-B1A2-95F320FA50C0}" type="pres">
      <dgm:prSet presAssocID="{F20CBFA1-CDB4-429D-8755-5AE2D214C998}" presName="composite" presStyleCnt="0"/>
      <dgm:spPr/>
    </dgm:pt>
    <dgm:pt modelId="{DC6B624C-462F-4C70-BAAE-2498042792DE}" type="pres">
      <dgm:prSet presAssocID="{F20CBFA1-CDB4-429D-8755-5AE2D214C998}" presName="rect1" presStyleLbl="bgShp" presStyleIdx="2" presStyleCnt="3" custScaleX="83869"/>
      <dgm:spPr>
        <a:blipFill rotWithShape="1">
          <a:blip xmlns:r="http://schemas.openxmlformats.org/officeDocument/2006/relationships" r:embed="rId5">
            <a:duotone>
              <a:schemeClr val="accent5">
                <a:shade val="45000"/>
                <a:satMod val="135000"/>
              </a:schemeClr>
              <a:prstClr val="white"/>
            </a:duotone>
          </a:blip>
          <a:stretch>
            <a:fillRect/>
          </a:stretch>
        </a:blipFill>
      </dgm:spPr>
      <dgm:t>
        <a:bodyPr/>
        <a:lstStyle/>
        <a:p>
          <a:endParaRPr lang="en-US"/>
        </a:p>
      </dgm:t>
    </dgm:pt>
    <dgm:pt modelId="{462CE02A-EEC0-43C7-ACFF-539CB27A0EEE}" type="pres">
      <dgm:prSet presAssocID="{F20CBFA1-CDB4-429D-8755-5AE2D214C998}" presName="rect2" presStyleLbl="trBgShp" presStyleIdx="2" presStyleCnt="3">
        <dgm:presLayoutVars>
          <dgm:bulletEnabled val="1"/>
        </dgm:presLayoutVars>
      </dgm:prSet>
      <dgm:spPr/>
      <dgm:t>
        <a:bodyPr/>
        <a:lstStyle/>
        <a:p>
          <a:endParaRPr lang="en-US"/>
        </a:p>
      </dgm:t>
    </dgm:pt>
  </dgm:ptLst>
  <dgm:cxnLst>
    <dgm:cxn modelId="{5A7B3525-3D99-4EBC-88B3-14022AA7866C}" type="presOf" srcId="{F20CBFA1-CDB4-429D-8755-5AE2D214C998}" destId="{462CE02A-EEC0-43C7-ACFF-539CB27A0EEE}" srcOrd="0" destOrd="0" presId="urn:microsoft.com/office/officeart/2008/layout/BendingPictureSemiTransparentText"/>
    <dgm:cxn modelId="{6F6B31B3-B3B4-496B-99C3-3017FFC72A8E}" type="presOf" srcId="{5E0540B2-22FD-4A73-AAB2-E6A1A0C4761F}" destId="{DAA406C0-2C3E-467A-AF2B-44568AA260C0}" srcOrd="0" destOrd="0" presId="urn:microsoft.com/office/officeart/2008/layout/BendingPictureSemiTransparentText"/>
    <dgm:cxn modelId="{DC1A2AA4-1BAA-47CD-A16A-8BEBF11CB8B6}" srcId="{5E0540B2-22FD-4A73-AAB2-E6A1A0C4761F}" destId="{16480BBF-B389-4045-993B-1664D4FBC10C}" srcOrd="1" destOrd="0" parTransId="{CBCC0D3F-C8A3-44B6-B09C-401398A0E1BF}" sibTransId="{F032A76B-ED83-42FE-83B5-184F9A70E91E}"/>
    <dgm:cxn modelId="{F103F2B4-D629-4D14-9313-A5B6638C5683}" srcId="{5E0540B2-22FD-4A73-AAB2-E6A1A0C4761F}" destId="{F20CBFA1-CDB4-429D-8755-5AE2D214C998}" srcOrd="2" destOrd="0" parTransId="{AAB92D58-0AC6-429F-BC4C-77D5EFA4447A}" sibTransId="{18CF5E47-EAD9-49D3-8C2F-72D83DA914EB}"/>
    <dgm:cxn modelId="{4A0A9D47-80B9-4563-91B7-7BCF14FF54C4}" type="presOf" srcId="{75A30A0D-AB47-4EAB-8CD2-D9EEDAE3DAF2}" destId="{1C8AE448-4F2A-4AA3-93E0-70E38085C226}" srcOrd="0" destOrd="0" presId="urn:microsoft.com/office/officeart/2008/layout/BendingPictureSemiTransparentText"/>
    <dgm:cxn modelId="{745BF336-3453-45E4-97B4-E72D70014D94}" srcId="{5E0540B2-22FD-4A73-AAB2-E6A1A0C4761F}" destId="{75A30A0D-AB47-4EAB-8CD2-D9EEDAE3DAF2}" srcOrd="0" destOrd="0" parTransId="{715AD83E-710D-46BC-A094-347E4905EBAF}" sibTransId="{3FD56F20-FE73-45AB-8CC2-9E6104E9DD30}"/>
    <dgm:cxn modelId="{7F4468D9-981C-4F98-BED9-3BD66BAF6385}" type="presOf" srcId="{16480BBF-B389-4045-993B-1664D4FBC10C}" destId="{4A3A6257-C52E-473F-93D6-380A166DADB5}" srcOrd="0" destOrd="0" presId="urn:microsoft.com/office/officeart/2008/layout/BendingPictureSemiTransparentText"/>
    <dgm:cxn modelId="{4E4B46D8-C747-40FC-9171-78AE0D792C98}" type="presParOf" srcId="{DAA406C0-2C3E-467A-AF2B-44568AA260C0}" destId="{3FF6D8B9-2FCF-4807-84DD-1B45B37D90D5}" srcOrd="0" destOrd="0" presId="urn:microsoft.com/office/officeart/2008/layout/BendingPictureSemiTransparentText"/>
    <dgm:cxn modelId="{0AD57A51-3523-4AFE-AE26-8C8BD295F1A8}" type="presParOf" srcId="{3FF6D8B9-2FCF-4807-84DD-1B45B37D90D5}" destId="{68A8C5C2-4734-4D10-84AC-ED218E9F8073}" srcOrd="0" destOrd="0" presId="urn:microsoft.com/office/officeart/2008/layout/BendingPictureSemiTransparentText"/>
    <dgm:cxn modelId="{F8FC7831-7763-43D7-9450-3B549D8C26FA}" type="presParOf" srcId="{3FF6D8B9-2FCF-4807-84DD-1B45B37D90D5}" destId="{1C8AE448-4F2A-4AA3-93E0-70E38085C226}" srcOrd="1" destOrd="0" presId="urn:microsoft.com/office/officeart/2008/layout/BendingPictureSemiTransparentText"/>
    <dgm:cxn modelId="{90335080-1994-4486-BF65-D422BBC571C7}" type="presParOf" srcId="{DAA406C0-2C3E-467A-AF2B-44568AA260C0}" destId="{9C294D6D-2395-4CD9-9622-4EB11544358F}" srcOrd="1" destOrd="0" presId="urn:microsoft.com/office/officeart/2008/layout/BendingPictureSemiTransparentText"/>
    <dgm:cxn modelId="{37BF03F1-8151-4D5C-A345-631BC668E5E0}" type="presParOf" srcId="{DAA406C0-2C3E-467A-AF2B-44568AA260C0}" destId="{5DBDA183-2803-4A7C-A1AF-D9CB50709C0F}" srcOrd="2" destOrd="0" presId="urn:microsoft.com/office/officeart/2008/layout/BendingPictureSemiTransparentText"/>
    <dgm:cxn modelId="{9970F52A-0047-43E2-A1CE-0484D025AD02}" type="presParOf" srcId="{5DBDA183-2803-4A7C-A1AF-D9CB50709C0F}" destId="{6A93A51D-0648-40F6-8F05-F0BB11658E1F}" srcOrd="0" destOrd="0" presId="urn:microsoft.com/office/officeart/2008/layout/BendingPictureSemiTransparentText"/>
    <dgm:cxn modelId="{03E874D8-1FD7-4F35-8592-46583B84415B}" type="presParOf" srcId="{5DBDA183-2803-4A7C-A1AF-D9CB50709C0F}" destId="{4A3A6257-C52E-473F-93D6-380A166DADB5}" srcOrd="1" destOrd="0" presId="urn:microsoft.com/office/officeart/2008/layout/BendingPictureSemiTransparentText"/>
    <dgm:cxn modelId="{FBEC8A02-4EDD-44A0-9739-3E491991ADE7}" type="presParOf" srcId="{DAA406C0-2C3E-467A-AF2B-44568AA260C0}" destId="{44EC9A67-0EBB-4080-8463-234C7CB957B2}" srcOrd="3" destOrd="0" presId="urn:microsoft.com/office/officeart/2008/layout/BendingPictureSemiTransparentText"/>
    <dgm:cxn modelId="{596DF3D3-4BE6-49FC-93D3-5AE816FB874A}" type="presParOf" srcId="{DAA406C0-2C3E-467A-AF2B-44568AA260C0}" destId="{8BC9AD13-A5DB-4679-B1A2-95F320FA50C0}" srcOrd="4" destOrd="0" presId="urn:microsoft.com/office/officeart/2008/layout/BendingPictureSemiTransparentText"/>
    <dgm:cxn modelId="{B76121F4-8096-4DBA-9146-89879BFAA689}" type="presParOf" srcId="{8BC9AD13-A5DB-4679-B1A2-95F320FA50C0}" destId="{DC6B624C-462F-4C70-BAAE-2498042792DE}" srcOrd="0" destOrd="0" presId="urn:microsoft.com/office/officeart/2008/layout/BendingPictureSemiTransparentText"/>
    <dgm:cxn modelId="{14617413-EA8B-45A7-BC56-49A81724404F}" type="presParOf" srcId="{8BC9AD13-A5DB-4679-B1A2-95F320FA50C0}" destId="{462CE02A-EEC0-43C7-ACFF-539CB27A0EEE}"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8C5C2-4734-4D10-84AC-ED218E9F8073}">
      <dsp:nvSpPr>
        <dsp:cNvPr id="0" name=""/>
        <dsp:cNvSpPr/>
      </dsp:nvSpPr>
      <dsp:spPr>
        <a:xfrm>
          <a:off x="744481" y="3986"/>
          <a:ext cx="3244702" cy="2336229"/>
        </a:xfrm>
        <a:prstGeom prst="rect">
          <a:avLst/>
        </a:prstGeom>
        <a:blipFill rotWithShape="1">
          <a:blip xmlns:r="http://schemas.openxmlformats.org/officeDocument/2006/relationships" r:embed="rId1">
            <a:duotone>
              <a:schemeClr val="accent5">
                <a:shade val="45000"/>
                <a:satMod val="135000"/>
              </a:schemeClr>
              <a:prstClr val="white"/>
            </a:duotone>
            <a:extLst>
              <a:ext uri="{BEBA8EAE-BF5A-486C-A8C5-ECC9F3942E4B}">
                <a14:imgProps xmlns:a14="http://schemas.microsoft.com/office/drawing/2010/main">
                  <a14:imgLayer r:embed="rId2">
                    <a14:imgEffect>
                      <a14:sharpenSoften amount="50000"/>
                    </a14:imgEffect>
                    <a14:imgEffect>
                      <a14:brightnessContrast contrast="40000"/>
                    </a14:imgEffect>
                  </a14:imgLayer>
                </a14:imgProps>
              </a:ext>
            </a:extLst>
          </a:blip>
          <a:stretch>
            <a:fillRect/>
          </a:stretch>
        </a:blipFill>
        <a:ln>
          <a:noFill/>
        </a:ln>
        <a:effectLst/>
      </dsp:spPr>
      <dsp:style>
        <a:lnRef idx="0">
          <a:scrgbClr r="0" g="0" b="0"/>
        </a:lnRef>
        <a:fillRef idx="1">
          <a:scrgbClr r="0" g="0" b="0"/>
        </a:fillRef>
        <a:effectRef idx="0">
          <a:scrgbClr r="0" g="0" b="0"/>
        </a:effectRef>
        <a:fontRef idx="minor"/>
      </dsp:style>
    </dsp:sp>
    <dsp:sp modelId="{1C8AE448-4F2A-4AA3-93E0-70E38085C226}">
      <dsp:nvSpPr>
        <dsp:cNvPr id="0" name=""/>
        <dsp:cNvSpPr/>
      </dsp:nvSpPr>
      <dsp:spPr>
        <a:xfrm>
          <a:off x="1003993" y="1639347"/>
          <a:ext cx="2725678" cy="560695"/>
        </a:xfrm>
        <a:prstGeom prst="rect">
          <a:avLst/>
        </a:prstGeom>
        <a:solidFill>
          <a:schemeClr val="bg1">
            <a:lumMod val="85000"/>
            <a:alpha val="5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solidFill>
                <a:srgbClr val="FF0000"/>
              </a:solidFill>
            </a:rPr>
            <a:t>Convolutional</a:t>
          </a:r>
          <a:endParaRPr lang="en-US" sz="2900" kern="1200" dirty="0">
            <a:solidFill>
              <a:srgbClr val="FF0000"/>
            </a:solidFill>
          </a:endParaRPr>
        </a:p>
      </dsp:txBody>
      <dsp:txXfrm>
        <a:off x="1003993" y="1639347"/>
        <a:ext cx="2725678" cy="560695"/>
      </dsp:txXfrm>
    </dsp:sp>
    <dsp:sp modelId="{6A93A51D-0648-40F6-8F05-F0BB11658E1F}">
      <dsp:nvSpPr>
        <dsp:cNvPr id="0" name=""/>
        <dsp:cNvSpPr/>
      </dsp:nvSpPr>
      <dsp:spPr>
        <a:xfrm>
          <a:off x="4267196" y="148277"/>
          <a:ext cx="3522721" cy="2039411"/>
        </a:xfrm>
        <a:prstGeom prst="rect">
          <a:avLst/>
        </a:prstGeom>
        <a:blipFill rotWithShape="1">
          <a:blip xmlns:r="http://schemas.openxmlformats.org/officeDocument/2006/relationships"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a:blipFill>
        <a:ln>
          <a:noFill/>
        </a:ln>
        <a:effectLst/>
      </dsp:spPr>
      <dsp:style>
        <a:lnRef idx="0">
          <a:scrgbClr r="0" g="0" b="0"/>
        </a:lnRef>
        <a:fillRef idx="1">
          <a:scrgbClr r="0" g="0" b="0"/>
        </a:fillRef>
        <a:effectRef idx="0">
          <a:scrgbClr r="0" g="0" b="0"/>
        </a:effectRef>
        <a:fontRef idx="minor"/>
      </dsp:style>
    </dsp:sp>
    <dsp:sp modelId="{4A3A6257-C52E-473F-93D6-380A166DADB5}">
      <dsp:nvSpPr>
        <dsp:cNvPr id="0" name=""/>
        <dsp:cNvSpPr/>
      </dsp:nvSpPr>
      <dsp:spPr>
        <a:xfrm>
          <a:off x="4665717" y="1635229"/>
          <a:ext cx="2725678" cy="560695"/>
        </a:xfrm>
        <a:prstGeom prst="rect">
          <a:avLst/>
        </a:prstGeom>
        <a:solidFill>
          <a:schemeClr val="bg1">
            <a:lumMod val="85000"/>
            <a:alpha val="5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solidFill>
                <a:srgbClr val="FF0000"/>
              </a:solidFill>
            </a:rPr>
            <a:t>Sparse</a:t>
          </a:r>
          <a:endParaRPr lang="en-US" sz="2900" kern="1200" dirty="0">
            <a:solidFill>
              <a:srgbClr val="FF0000"/>
            </a:solidFill>
          </a:endParaRPr>
        </a:p>
      </dsp:txBody>
      <dsp:txXfrm>
        <a:off x="4665717" y="1635229"/>
        <a:ext cx="2725678" cy="560695"/>
      </dsp:txXfrm>
    </dsp:sp>
    <dsp:sp modelId="{DC6B624C-462F-4C70-BAAE-2498042792DE}">
      <dsp:nvSpPr>
        <dsp:cNvPr id="0" name=""/>
        <dsp:cNvSpPr/>
      </dsp:nvSpPr>
      <dsp:spPr>
        <a:xfrm>
          <a:off x="3124200" y="2612783"/>
          <a:ext cx="2285999" cy="2336229"/>
        </a:xfrm>
        <a:prstGeom prst="rect">
          <a:avLst/>
        </a:prstGeom>
        <a:blipFill rotWithShape="1">
          <a:blip xmlns:r="http://schemas.openxmlformats.org/officeDocument/2006/relationships" r:embed="rId5">
            <a:duotone>
              <a:schemeClr val="accent5">
                <a:shade val="45000"/>
                <a:satMod val="135000"/>
              </a:schemeClr>
              <a:prstClr val="white"/>
            </a:duotone>
          </a:blip>
          <a:stretch>
            <a:fillRect/>
          </a:stretch>
        </a:blipFill>
        <a:ln>
          <a:noFill/>
        </a:ln>
        <a:effectLst/>
      </dsp:spPr>
      <dsp:style>
        <a:lnRef idx="0">
          <a:scrgbClr r="0" g="0" b="0"/>
        </a:lnRef>
        <a:fillRef idx="1">
          <a:scrgbClr r="0" g="0" b="0"/>
        </a:fillRef>
        <a:effectRef idx="0">
          <a:scrgbClr r="0" g="0" b="0"/>
        </a:effectRef>
        <a:fontRef idx="minor"/>
      </dsp:style>
    </dsp:sp>
    <dsp:sp modelId="{462CE02A-EEC0-43C7-ACFF-539CB27A0EEE}">
      <dsp:nvSpPr>
        <dsp:cNvPr id="0" name=""/>
        <dsp:cNvSpPr/>
      </dsp:nvSpPr>
      <dsp:spPr>
        <a:xfrm>
          <a:off x="2904360" y="4248144"/>
          <a:ext cx="2725678" cy="560695"/>
        </a:xfrm>
        <a:prstGeom prst="rect">
          <a:avLst/>
        </a:prstGeom>
        <a:solidFill>
          <a:schemeClr val="bg1">
            <a:lumMod val="85000"/>
            <a:alpha val="5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solidFill>
                <a:srgbClr val="FF0000"/>
              </a:solidFill>
            </a:rPr>
            <a:t>Coding</a:t>
          </a:r>
          <a:endParaRPr lang="en-US" sz="2900" kern="1200" dirty="0">
            <a:solidFill>
              <a:srgbClr val="FF0000"/>
            </a:solidFill>
          </a:endParaRPr>
        </a:p>
      </dsp:txBody>
      <dsp:txXfrm>
        <a:off x="2904360" y="4248144"/>
        <a:ext cx="2725678" cy="56069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C1E613-6BF1-4CD0-9927-BC5651B41C74}" type="datetimeFigureOut">
              <a:rPr lang="en-US" smtClean="0"/>
              <a:t>6/16/2016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2B6F97-0269-44A1-8411-B95A3C30F688}" type="slidenum">
              <a:rPr lang="en-US" smtClean="0"/>
              <a:t>‹#›</a:t>
            </a:fld>
            <a:endParaRPr lang="en-US"/>
          </a:p>
        </p:txBody>
      </p:sp>
    </p:spTree>
    <p:extLst>
      <p:ext uri="{BB962C8B-B14F-4D97-AF65-F5344CB8AC3E}">
        <p14:creationId xmlns:p14="http://schemas.microsoft.com/office/powerpoint/2010/main" val="113574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2</a:t>
            </a:fld>
            <a:endParaRPr lang="en-US"/>
          </a:p>
        </p:txBody>
      </p:sp>
    </p:spTree>
    <p:extLst>
      <p:ext uri="{BB962C8B-B14F-4D97-AF65-F5344CB8AC3E}">
        <p14:creationId xmlns:p14="http://schemas.microsoft.com/office/powerpoint/2010/main" val="2663721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Transforming</a:t>
            </a:r>
            <a:r>
              <a:rPr lang="en-US" baseline="0" dirty="0" smtClean="0"/>
              <a:t> the convolution to </a:t>
            </a:r>
            <a:r>
              <a:rPr lang="en-US" baseline="0" dirty="0" err="1" smtClean="0"/>
              <a:t>matrxi</a:t>
            </a:r>
            <a:r>
              <a:rPr lang="en-US" baseline="0" dirty="0" smtClean="0"/>
              <a:t> </a:t>
            </a:r>
            <a:r>
              <a:rPr lang="en-US" baseline="0" dirty="0" err="1" smtClean="0"/>
              <a:t>multiplicationa</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20</a:t>
            </a:fld>
            <a:endParaRPr lang="en-US"/>
          </a:p>
        </p:txBody>
      </p:sp>
    </p:spTree>
    <p:extLst>
      <p:ext uri="{BB962C8B-B14F-4D97-AF65-F5344CB8AC3E}">
        <p14:creationId xmlns:p14="http://schemas.microsoft.com/office/powerpoint/2010/main" val="9844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in Toeplitz matrices and their concatenation is now the new matrix D.</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21</a:t>
            </a:fld>
            <a:endParaRPr lang="en-US"/>
          </a:p>
        </p:txBody>
      </p:sp>
    </p:spTree>
    <p:extLst>
      <p:ext uri="{BB962C8B-B14F-4D97-AF65-F5344CB8AC3E}">
        <p14:creationId xmlns:p14="http://schemas.microsoft.com/office/powerpoint/2010/main" val="3776792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the reformulation of the problem which using </a:t>
            </a:r>
            <a:r>
              <a:rPr lang="en-US" baseline="0" dirty="0" err="1" smtClean="0"/>
              <a:t>Fourrier</a:t>
            </a:r>
            <a:r>
              <a:rPr lang="en-US" baseline="0" dirty="0" smtClean="0"/>
              <a:t> analysis transforms the convolutions into elementwise multiplication, and with the introduction of slack variables, a solution is reached via ADMM</a:t>
            </a:r>
            <a:endParaRPr lang="en-US" dirty="0" smtClean="0"/>
          </a:p>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28</a:t>
            </a:fld>
            <a:endParaRPr lang="en-US"/>
          </a:p>
        </p:txBody>
      </p:sp>
    </p:spTree>
    <p:extLst>
      <p:ext uri="{BB962C8B-B14F-4D97-AF65-F5344CB8AC3E}">
        <p14:creationId xmlns:p14="http://schemas.microsoft.com/office/powerpoint/2010/main" val="144272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Augmented </a:t>
            </a:r>
            <a:r>
              <a:rPr lang="en-US" dirty="0" err="1" smtClean="0"/>
              <a:t>lagrangian</a:t>
            </a:r>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32</a:t>
            </a:fld>
            <a:endParaRPr lang="en-US"/>
          </a:p>
        </p:txBody>
      </p:sp>
    </p:spTree>
    <p:extLst>
      <p:ext uri="{BB962C8B-B14F-4D97-AF65-F5344CB8AC3E}">
        <p14:creationId xmlns:p14="http://schemas.microsoft.com/office/powerpoint/2010/main" val="366795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introducing</a:t>
            </a:r>
            <a:r>
              <a:rPr lang="en-US" baseline="0" dirty="0" smtClean="0"/>
              <a:t> the matrix M, this adds constraints on the boundary regions. And it allows for efficient learning and reconstruction from incomplete data. However, this generalization makes it impossible to solve directly with the </a:t>
            </a:r>
            <a:r>
              <a:rPr lang="en-US" baseline="0" dirty="0" err="1" smtClean="0"/>
              <a:t>fourrier</a:t>
            </a:r>
            <a:r>
              <a:rPr lang="en-US" baseline="0" dirty="0" smtClean="0"/>
              <a:t> trick. </a:t>
            </a:r>
            <a:r>
              <a:rPr lang="en-US" baseline="0" dirty="0" err="1" smtClean="0"/>
              <a:t>Noctice</a:t>
            </a:r>
            <a:r>
              <a:rPr lang="en-US" baseline="0" dirty="0" smtClean="0"/>
              <a:t> that this is similar to the formulation of the optimization reached in the previous paper. The difference is that there d/h was given.</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45</a:t>
            </a:fld>
            <a:endParaRPr lang="en-US"/>
          </a:p>
        </p:txBody>
      </p:sp>
    </p:spTree>
    <p:extLst>
      <p:ext uri="{BB962C8B-B14F-4D97-AF65-F5344CB8AC3E}">
        <p14:creationId xmlns:p14="http://schemas.microsoft.com/office/powerpoint/2010/main" val="1532768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err="1" smtClean="0"/>
              <a:t>bymoving</a:t>
            </a:r>
            <a:r>
              <a:rPr lang="en-US" baseline="0" dirty="0" smtClean="0"/>
              <a:t> the constraints to the </a:t>
            </a:r>
            <a:r>
              <a:rPr lang="en-US" baseline="0" dirty="0" err="1" smtClean="0"/>
              <a:t>objecive</a:t>
            </a:r>
            <a:r>
              <a:rPr lang="en-US" baseline="0" dirty="0" smtClean="0"/>
              <a:t>, it can be expressed as a sum of functions while concatenating z and reformulating the convolution as a matrix multiplication.</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46</a:t>
            </a:fld>
            <a:endParaRPr lang="en-US"/>
          </a:p>
        </p:txBody>
      </p:sp>
    </p:spTree>
    <p:extLst>
      <p:ext uri="{BB962C8B-B14F-4D97-AF65-F5344CB8AC3E}">
        <p14:creationId xmlns:p14="http://schemas.microsoft.com/office/powerpoint/2010/main" val="2206509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a sum of functions that we need to solve. This</a:t>
            </a:r>
            <a:r>
              <a:rPr lang="en-US" baseline="0" dirty="0" smtClean="0"/>
              <a:t> can be reformulated more generally as such where the stacked matrix K allows remap the objective to existing optimization frameworks such as ADMM.</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47</a:t>
            </a:fld>
            <a:endParaRPr lang="en-US"/>
          </a:p>
        </p:txBody>
      </p:sp>
    </p:spTree>
    <p:extLst>
      <p:ext uri="{BB962C8B-B14F-4D97-AF65-F5344CB8AC3E}">
        <p14:creationId xmlns:p14="http://schemas.microsoft.com/office/powerpoint/2010/main" val="112139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ADMMs can be solved by this iterative algorithm.</a:t>
            </a: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48</a:t>
            </a:fld>
            <a:endParaRPr lang="en-US"/>
          </a:p>
        </p:txBody>
      </p:sp>
    </p:spTree>
    <p:extLst>
      <p:ext uri="{BB962C8B-B14F-4D97-AF65-F5344CB8AC3E}">
        <p14:creationId xmlns:p14="http://schemas.microsoft.com/office/powerpoint/2010/main" val="1554718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53</a:t>
            </a:fld>
            <a:endParaRPr lang="en-US"/>
          </a:p>
        </p:txBody>
      </p:sp>
    </p:spTree>
    <p:extLst>
      <p:ext uri="{BB962C8B-B14F-4D97-AF65-F5344CB8AC3E}">
        <p14:creationId xmlns:p14="http://schemas.microsoft.com/office/powerpoint/2010/main" val="282426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err="1" smtClean="0"/>
              <a:t>bymoving</a:t>
            </a:r>
            <a:r>
              <a:rPr lang="en-US" baseline="0" dirty="0" smtClean="0"/>
              <a:t> the constraints to the </a:t>
            </a:r>
            <a:r>
              <a:rPr lang="en-US" baseline="0" dirty="0" err="1" smtClean="0"/>
              <a:t>objecive</a:t>
            </a:r>
            <a:r>
              <a:rPr lang="en-US" baseline="0" dirty="0" smtClean="0"/>
              <a:t>, it can be expressed as a sum of functions while concatenating z and reformulating the convolution as a matrix multiplication.</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62</a:t>
            </a:fld>
            <a:endParaRPr lang="en-US"/>
          </a:p>
        </p:txBody>
      </p:sp>
    </p:spTree>
    <p:extLst>
      <p:ext uri="{BB962C8B-B14F-4D97-AF65-F5344CB8AC3E}">
        <p14:creationId xmlns:p14="http://schemas.microsoft.com/office/powerpoint/2010/main" val="220650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3</a:t>
            </a:fld>
            <a:endParaRPr lang="en-US"/>
          </a:p>
        </p:txBody>
      </p:sp>
    </p:spTree>
    <p:extLst>
      <p:ext uri="{BB962C8B-B14F-4D97-AF65-F5344CB8AC3E}">
        <p14:creationId xmlns:p14="http://schemas.microsoft.com/office/powerpoint/2010/main" val="98002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4</a:t>
            </a:fld>
            <a:endParaRPr lang="en-US"/>
          </a:p>
        </p:txBody>
      </p:sp>
    </p:spTree>
    <p:extLst>
      <p:ext uri="{BB962C8B-B14F-4D97-AF65-F5344CB8AC3E}">
        <p14:creationId xmlns:p14="http://schemas.microsoft.com/office/powerpoint/2010/main" val="1355805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6</a:t>
            </a:fld>
            <a:endParaRPr lang="en-US"/>
          </a:p>
        </p:txBody>
      </p:sp>
    </p:spTree>
    <p:extLst>
      <p:ext uri="{BB962C8B-B14F-4D97-AF65-F5344CB8AC3E}">
        <p14:creationId xmlns:p14="http://schemas.microsoft.com/office/powerpoint/2010/main" val="645668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7</a:t>
            </a:fld>
            <a:endParaRPr lang="en-US"/>
          </a:p>
        </p:txBody>
      </p:sp>
    </p:spTree>
    <p:extLst>
      <p:ext uri="{BB962C8B-B14F-4D97-AF65-F5344CB8AC3E}">
        <p14:creationId xmlns:p14="http://schemas.microsoft.com/office/powerpoint/2010/main" val="3180254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solidFill>
                  <a:srgbClr val="FF0000"/>
                </a:solidFill>
                <a:sym typeface="Wingdings" panose="05000000000000000000" pitchFamily="2" charset="2"/>
              </a:rPr>
              <a:t> </a:t>
            </a:r>
            <a:r>
              <a:rPr lang="en-US" dirty="0" smtClean="0"/>
              <a:t>Computational complexity</a:t>
            </a:r>
          </a:p>
          <a:p>
            <a:pPr marL="0" indent="0">
              <a:buNone/>
            </a:pPr>
            <a:r>
              <a:rPr lang="en-US" b="1" dirty="0" smtClean="0">
                <a:solidFill>
                  <a:srgbClr val="FF0000"/>
                </a:solidFill>
                <a:sym typeface="Wingdings" panose="05000000000000000000" pitchFamily="2" charset="2"/>
              </a:rPr>
              <a:t> </a:t>
            </a:r>
            <a:r>
              <a:rPr lang="en-US" dirty="0" smtClean="0"/>
              <a:t>Non-convexity</a:t>
            </a:r>
          </a:p>
        </p:txBody>
      </p:sp>
      <p:sp>
        <p:nvSpPr>
          <p:cNvPr id="4" name="Slide Number Placeholder 3"/>
          <p:cNvSpPr>
            <a:spLocks noGrp="1"/>
          </p:cNvSpPr>
          <p:nvPr>
            <p:ph type="sldNum" sz="quarter" idx="10"/>
          </p:nvPr>
        </p:nvSpPr>
        <p:spPr/>
        <p:txBody>
          <a:bodyPr/>
          <a:lstStyle/>
          <a:p>
            <a:fld id="{922B6F97-0269-44A1-8411-B95A3C30F688}" type="slidenum">
              <a:rPr lang="en-US" smtClean="0"/>
              <a:t>10</a:t>
            </a:fld>
            <a:endParaRPr lang="en-US"/>
          </a:p>
        </p:txBody>
      </p:sp>
    </p:spTree>
    <p:extLst>
      <p:ext uri="{BB962C8B-B14F-4D97-AF65-F5344CB8AC3E}">
        <p14:creationId xmlns:p14="http://schemas.microsoft.com/office/powerpoint/2010/main" val="2815116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found this picture</a:t>
            </a:r>
            <a:r>
              <a:rPr lang="en-US" baseline="0" dirty="0" smtClean="0"/>
              <a:t> in a survey about CSC which shows the history of optimization methods for solving CSCs.. </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11</a:t>
            </a:fld>
            <a:endParaRPr lang="en-US"/>
          </a:p>
        </p:txBody>
      </p:sp>
    </p:spTree>
    <p:extLst>
      <p:ext uri="{BB962C8B-B14F-4D97-AF65-F5344CB8AC3E}">
        <p14:creationId xmlns:p14="http://schemas.microsoft.com/office/powerpoint/2010/main" val="322540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in this paper more flexible constraints</a:t>
            </a:r>
            <a:r>
              <a:rPr lang="en-US" baseline="0" dirty="0" smtClean="0"/>
              <a:t> to CSC are added with faster and betters convergence</a:t>
            </a:r>
            <a:endParaRPr lang="en-US" dirty="0"/>
          </a:p>
        </p:txBody>
      </p:sp>
      <p:sp>
        <p:nvSpPr>
          <p:cNvPr id="4" name="Slide Number Placeholder 3"/>
          <p:cNvSpPr>
            <a:spLocks noGrp="1"/>
          </p:cNvSpPr>
          <p:nvPr>
            <p:ph type="sldNum" sz="quarter" idx="10"/>
          </p:nvPr>
        </p:nvSpPr>
        <p:spPr/>
        <p:txBody>
          <a:bodyPr/>
          <a:lstStyle/>
          <a:p>
            <a:fld id="{EB07DE3C-5228-4855-BFD3-19FCA2083D7E}" type="slidenum">
              <a:rPr lang="en-US" smtClean="0"/>
              <a:t>12</a:t>
            </a:fld>
            <a:endParaRPr lang="en-US"/>
          </a:p>
        </p:txBody>
      </p:sp>
    </p:spTree>
    <p:extLst>
      <p:ext uri="{BB962C8B-B14F-4D97-AF65-F5344CB8AC3E}">
        <p14:creationId xmlns:p14="http://schemas.microsoft.com/office/powerpoint/2010/main" val="322540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B6F97-0269-44A1-8411-B95A3C30F688}" type="slidenum">
              <a:rPr lang="en-US" smtClean="0"/>
              <a:t>16</a:t>
            </a:fld>
            <a:endParaRPr lang="en-US"/>
          </a:p>
        </p:txBody>
      </p:sp>
    </p:spTree>
    <p:extLst>
      <p:ext uri="{BB962C8B-B14F-4D97-AF65-F5344CB8AC3E}">
        <p14:creationId xmlns:p14="http://schemas.microsoft.com/office/powerpoint/2010/main" val="1886366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F10F38-4A1A-4400-9C18-0FFDD8E19AD4}" type="datetimeFigureOut">
              <a:rPr lang="en-US" smtClean="0"/>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3460670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10F38-4A1A-4400-9C18-0FFDD8E19AD4}" type="datetimeFigureOut">
              <a:rPr lang="en-US" smtClean="0"/>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3957035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10F38-4A1A-4400-9C18-0FFDD8E19AD4}" type="datetimeFigureOut">
              <a:rPr lang="en-US" smtClean="0"/>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1578814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10F38-4A1A-4400-9C18-0FFDD8E19AD4}" type="datetimeFigureOut">
              <a:rPr lang="en-US" smtClean="0"/>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65730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10F38-4A1A-4400-9C18-0FFDD8E19AD4}" type="datetimeFigureOut">
              <a:rPr lang="en-US" smtClean="0"/>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11613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10F38-4A1A-4400-9C18-0FFDD8E19AD4}" type="datetimeFigureOut">
              <a:rPr lang="en-US" smtClean="0"/>
              <a:t>6/16/2016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347264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F10F38-4A1A-4400-9C18-0FFDD8E19AD4}" type="datetimeFigureOut">
              <a:rPr lang="en-US" smtClean="0"/>
              <a:t>6/16/2016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270482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F10F38-4A1A-4400-9C18-0FFDD8E19AD4}" type="datetimeFigureOut">
              <a:rPr lang="en-US" smtClean="0"/>
              <a:t>6/16/2016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160181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10F38-4A1A-4400-9C18-0FFDD8E19AD4}" type="datetimeFigureOut">
              <a:rPr lang="en-US" smtClean="0"/>
              <a:t>6/16/2016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386914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10F38-4A1A-4400-9C18-0FFDD8E19AD4}" type="datetimeFigureOut">
              <a:rPr lang="en-US" smtClean="0"/>
              <a:t>6/16/2016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1809040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10F38-4A1A-4400-9C18-0FFDD8E19AD4}" type="datetimeFigureOut">
              <a:rPr lang="en-US" smtClean="0"/>
              <a:t>6/16/2016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C08081-AA9E-462D-BF12-F7F77F41A362}" type="slidenum">
              <a:rPr lang="en-US" smtClean="0"/>
              <a:t>‹#›</a:t>
            </a:fld>
            <a:endParaRPr lang="en-US"/>
          </a:p>
        </p:txBody>
      </p:sp>
    </p:spTree>
    <p:extLst>
      <p:ext uri="{BB962C8B-B14F-4D97-AF65-F5344CB8AC3E}">
        <p14:creationId xmlns:p14="http://schemas.microsoft.com/office/powerpoint/2010/main" val="2890452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10F38-4A1A-4400-9C18-0FFDD8E19AD4}" type="datetimeFigureOut">
              <a:rPr lang="en-US" smtClean="0"/>
              <a:t>6/16/2016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08081-AA9E-462D-BF12-F7F77F41A362}" type="slidenum">
              <a:rPr lang="en-US" smtClean="0"/>
              <a:t>‹#›</a:t>
            </a:fld>
            <a:endParaRPr lang="en-US"/>
          </a:p>
        </p:txBody>
      </p:sp>
    </p:spTree>
    <p:extLst>
      <p:ext uri="{BB962C8B-B14F-4D97-AF65-F5344CB8AC3E}">
        <p14:creationId xmlns:p14="http://schemas.microsoft.com/office/powerpoint/2010/main" val="3731287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0.png"/><Relationship Id="rId12" Type="http://schemas.microsoft.com/office/2007/relationships/hdphoto" Target="../media/hdphoto7.wdp"/><Relationship Id="rId2" Type="http://schemas.openxmlformats.org/officeDocument/2006/relationships/notesSlide" Target="../notesSlides/notesSlide11.xml"/><Relationship Id="rId16"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image" Target="../media/image55.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51.png"/><Relationship Id="rId1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20.png"/><Relationship Id="rId3"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61.png"/></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36.e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emf"/><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2.emf"/><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6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Convolutional Sparse Coding</a:t>
            </a:r>
            <a:endParaRPr lang="en-US" b="1" dirty="0"/>
          </a:p>
        </p:txBody>
      </p:sp>
      <p:sp>
        <p:nvSpPr>
          <p:cNvPr id="3" name="Subtitle 2"/>
          <p:cNvSpPr>
            <a:spLocks noGrp="1"/>
          </p:cNvSpPr>
          <p:nvPr>
            <p:ph type="subTitle" idx="1"/>
          </p:nvPr>
        </p:nvSpPr>
        <p:spPr/>
        <p:txBody>
          <a:bodyPr/>
          <a:lstStyle/>
          <a:p>
            <a:r>
              <a:rPr lang="en-US" b="1" dirty="0" smtClean="0"/>
              <a:t>Optimization Methods and Application</a:t>
            </a:r>
            <a:endParaRPr lang="en-US" b="1" dirty="0"/>
          </a:p>
        </p:txBody>
      </p:sp>
    </p:spTree>
    <p:extLst>
      <p:ext uri="{BB962C8B-B14F-4D97-AF65-F5344CB8AC3E}">
        <p14:creationId xmlns:p14="http://schemas.microsoft.com/office/powerpoint/2010/main" val="3599869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Convolutional </a:t>
            </a:r>
            <a:r>
              <a:rPr lang="en-US" b="1" dirty="0" smtClean="0">
                <a:solidFill>
                  <a:schemeClr val="accent5"/>
                </a:solidFill>
              </a:rPr>
              <a:t>Sparse </a:t>
            </a:r>
            <a:r>
              <a:rPr lang="en-US" b="1" dirty="0" smtClean="0"/>
              <a:t>Coding</a:t>
            </a:r>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381000" y="1371600"/>
                <a:ext cx="82296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a:latin typeface="Cambria Math"/>
                                    </a:rPr>
                                  </m:ctrlPr>
                                </m:sSubPr>
                                <m:e>
                                  <m:r>
                                    <a:rPr lang="en-US" b="1">
                                      <a:latin typeface="Cambria Math"/>
                                    </a:rPr>
                                    <m:t>𝐝</m:t>
                                  </m:r>
                                </m:e>
                                <m:sub>
                                  <m:r>
                                    <a:rPr lang="en-US">
                                      <a:latin typeface="Cambria Math"/>
                                    </a:rPr>
                                    <m:t>1</m:t>
                                  </m:r>
                                  <m:r>
                                    <a:rPr lang="en-US" b="1">
                                      <a:latin typeface="Cambria Math"/>
                                    </a:rPr>
                                    <m:t>,…</m:t>
                                  </m:r>
                                  <m:r>
                                    <a:rPr lang="en-US">
                                      <a:latin typeface="Cambria Math"/>
                                    </a:rPr>
                                    <m:t>,</m:t>
                                  </m:r>
                                  <m:r>
                                    <m:rPr>
                                      <m:sty m:val="p"/>
                                    </m:rPr>
                                    <a:rPr lang="en-US">
                                      <a:latin typeface="Cambria Math"/>
                                    </a:rPr>
                                    <m:t>K</m:t>
                                  </m:r>
                                </m:sub>
                              </m:sSub>
                              <m:r>
                                <a:rPr lang="en-US" i="1">
                                  <a:latin typeface="Cambria Math"/>
                                </a:rPr>
                                <m:t>,</m:t>
                              </m:r>
                              <m:sSub>
                                <m:sSubPr>
                                  <m:ctrlPr>
                                    <a:rPr lang="en-US" b="1" i="1">
                                      <a:latin typeface="Cambria Math"/>
                                    </a:rPr>
                                  </m:ctrlPr>
                                </m:sSubPr>
                                <m:e>
                                  <m:r>
                                    <a:rPr lang="en-US" b="1">
                                      <a:latin typeface="Cambria Math"/>
                                    </a:rPr>
                                    <m:t>𝐳</m:t>
                                  </m:r>
                                </m:e>
                                <m:sub>
                                  <m:r>
                                    <a:rPr lang="en-US">
                                      <a:latin typeface="Cambria Math"/>
                                    </a:rPr>
                                    <m:t>1</m:t>
                                  </m:r>
                                  <m:r>
                                    <a:rPr lang="en-US" b="1">
                                      <a:latin typeface="Cambria Math"/>
                                    </a:rPr>
                                    <m:t>,…,</m:t>
                                  </m:r>
                                  <m:r>
                                    <a:rPr lang="en-US" b="1">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a:latin typeface="Cambria Math"/>
                                </a:rPr>
                              </m:ctrlPr>
                            </m:sSubSupPr>
                            <m:e>
                              <m:d>
                                <m:dPr>
                                  <m:begChr m:val="‖"/>
                                  <m:endChr m:val="‖"/>
                                  <m:ctrlPr>
                                    <a:rPr lang="en-US" i="1">
                                      <a:latin typeface="Cambria Math"/>
                                    </a:rPr>
                                  </m:ctrlPr>
                                </m:dPr>
                                <m:e>
                                  <m:r>
                                    <a:rPr lang="en-US" b="1">
                                      <a:latin typeface="Cambria Math"/>
                                    </a:rPr>
                                    <m:t>𝐱</m:t>
                                  </m:r>
                                  <m:r>
                                    <a:rPr lang="en-US" i="1">
                                      <a:latin typeface="Cambria Math"/>
                                    </a:rPr>
                                    <m:t>−</m:t>
                                  </m:r>
                                  <m:nary>
                                    <m:naryPr>
                                      <m:chr m:val="∑"/>
                                      <m:ctrlPr>
                                        <a:rPr lang="en-US" i="1">
                                          <a:latin typeface="Cambria Math"/>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i="1">
                                              <a:latin typeface="Cambria Math"/>
                                            </a:rPr>
                                          </m:ctrlPr>
                                        </m:sSubPr>
                                        <m:e>
                                          <m:r>
                                            <a:rPr lang="en-US" b="1">
                                              <a:latin typeface="Cambria Math"/>
                                            </a:rPr>
                                            <m:t>𝐝</m:t>
                                          </m:r>
                                        </m:e>
                                        <m:sub>
                                          <m:r>
                                            <a:rPr lang="en-US" i="1">
                                              <a:latin typeface="Cambria Math"/>
                                            </a:rPr>
                                            <m:t>𝑘</m:t>
                                          </m:r>
                                        </m:sub>
                                      </m:sSub>
                                      <m:r>
                                        <a:rPr lang="en-US" i="1">
                                          <a:latin typeface="Cambria Math"/>
                                        </a:rPr>
                                        <m:t>∗</m:t>
                                      </m:r>
                                      <m:sSub>
                                        <m:sSubPr>
                                          <m:ctrlPr>
                                            <a:rPr lang="en-US" i="1">
                                              <a:latin typeface="Cambria Math"/>
                                            </a:rPr>
                                          </m:ctrlPr>
                                        </m:sSubPr>
                                        <m:e>
                                          <m:r>
                                            <a:rPr lang="en-US" b="1">
                                              <a:latin typeface="Cambria Math"/>
                                            </a:rPr>
                                            <m:t>𝐳</m:t>
                                          </m:r>
                                        </m:e>
                                        <m:sub>
                                          <m:r>
                                            <a:rPr lang="en-US" i="1">
                                              <a:latin typeface="Cambria Math"/>
                                            </a:rPr>
                                            <m:t>𝑘</m:t>
                                          </m:r>
                                        </m:sub>
                                      </m:sSub>
                                    </m:e>
                                  </m:nary>
                                </m:e>
                              </m:d>
                            </m:e>
                            <m:sub>
                              <m:r>
                                <a:rPr lang="en-US" i="1">
                                  <a:latin typeface="Cambria Math"/>
                                </a:rPr>
                                <m:t>2</m:t>
                              </m:r>
                            </m:sub>
                            <m:sup>
                              <m:r>
                                <a:rPr lang="en-US" i="1">
                                  <a:latin typeface="Cambria Math"/>
                                </a:rPr>
                                <m:t>2</m:t>
                              </m:r>
                            </m:sup>
                          </m:sSubSup>
                          <m:r>
                            <a:rPr lang="en-US" b="0" i="1" smtClean="0">
                              <a:solidFill>
                                <a:schemeClr val="accent5"/>
                              </a:solidFill>
                              <a:latin typeface="Cambria Math"/>
                            </a:rPr>
                            <m:t>+</m:t>
                          </m:r>
                          <m:sSub>
                            <m:sSubPr>
                              <m:ctrlPr>
                                <a:rPr lang="en-US" b="0" i="1" smtClean="0">
                                  <a:solidFill>
                                    <a:schemeClr val="accent5"/>
                                  </a:solidFill>
                                  <a:latin typeface="Cambria Math"/>
                                </a:rPr>
                              </m:ctrlPr>
                            </m:sSubPr>
                            <m:e>
                              <m:r>
                                <a:rPr lang="en-US" b="0" i="1" smtClean="0">
                                  <a:solidFill>
                                    <a:schemeClr val="accent5"/>
                                  </a:solidFill>
                                  <a:latin typeface="Cambria Math"/>
                                </a:rPr>
                                <m:t>𝛽</m:t>
                              </m:r>
                              <m:d>
                                <m:dPr>
                                  <m:begChr m:val="‖"/>
                                  <m:endChr m:val="‖"/>
                                  <m:ctrlPr>
                                    <a:rPr lang="en-US" b="0" i="1" smtClean="0">
                                      <a:solidFill>
                                        <a:schemeClr val="accent5"/>
                                      </a:solidFill>
                                      <a:latin typeface="Cambria Math"/>
                                    </a:rPr>
                                  </m:ctrlPr>
                                </m:dPr>
                                <m:e>
                                  <m:sSub>
                                    <m:sSubPr>
                                      <m:ctrlPr>
                                        <a:rPr lang="en-US" b="0" i="1" smtClean="0">
                                          <a:solidFill>
                                            <a:schemeClr val="accent5"/>
                                          </a:solidFill>
                                          <a:latin typeface="Cambria Math"/>
                                        </a:rPr>
                                      </m:ctrlPr>
                                    </m:sSubPr>
                                    <m:e>
                                      <m:r>
                                        <a:rPr lang="en-US" b="1" i="0" smtClean="0">
                                          <a:solidFill>
                                            <a:schemeClr val="accent5"/>
                                          </a:solidFill>
                                          <a:latin typeface="Cambria Math"/>
                                        </a:rPr>
                                        <m:t>𝐳</m:t>
                                      </m:r>
                                    </m:e>
                                    <m:sub>
                                      <m:r>
                                        <a:rPr lang="en-US" b="0" i="1" smtClean="0">
                                          <a:solidFill>
                                            <a:schemeClr val="accent5"/>
                                          </a:solidFill>
                                          <a:latin typeface="Cambria Math"/>
                                        </a:rPr>
                                        <m:t>𝑘</m:t>
                                      </m:r>
                                    </m:sub>
                                  </m:sSub>
                                </m:e>
                              </m:d>
                            </m:e>
                            <m:sub>
                              <m:r>
                                <a:rPr lang="en-US" b="0" i="1" smtClean="0">
                                  <a:solidFill>
                                    <a:schemeClr val="accent5"/>
                                  </a:solidFill>
                                  <a:latin typeface="Cambria Math"/>
                                </a:rPr>
                                <m:t>1</m:t>
                              </m:r>
                            </m:sub>
                          </m:sSub>
                        </m:e>
                      </m:func>
                    </m:oMath>
                  </m:oMathPara>
                </a14:m>
                <a:endParaRPr lang="en-US" dirty="0" smtClean="0"/>
              </a:p>
              <a:p>
                <a:pPr marL="0" indent="0">
                  <a:buFont typeface="Arial" panose="020B0604020202020204" pitchFamily="34" charset="0"/>
                  <a:buNone/>
                </a:pPr>
                <a:endParaRPr lang="en-US" sz="3000" dirty="0" smtClean="0"/>
              </a:p>
              <a:p>
                <a:pPr marL="0" indent="0">
                  <a:buNone/>
                </a:pPr>
                <a:r>
                  <a:rPr lang="en-US" dirty="0"/>
                  <a:t>Subject to </a:t>
                </a:r>
                <a:r>
                  <a:rPr lang="en-US" dirty="0" smtClean="0"/>
                  <a:t>  </a:t>
                </a:r>
                <a14:m>
                  <m:oMath xmlns:m="http://schemas.openxmlformats.org/officeDocument/2006/math">
                    <m:sSubSup>
                      <m:sSubSupPr>
                        <m:ctrlPr>
                          <a:rPr lang="en-US" b="0" i="1" smtClean="0">
                            <a:latin typeface="Cambria Math"/>
                          </a:rPr>
                        </m:ctrlPr>
                      </m:sSubSupPr>
                      <m:e>
                        <m:d>
                          <m:dPr>
                            <m:begChr m:val="‖"/>
                            <m:endChr m:val="‖"/>
                            <m:ctrlPr>
                              <a:rPr lang="en-US" i="1" smtClean="0">
                                <a:latin typeface="Cambria Math"/>
                              </a:rPr>
                            </m:ctrlPr>
                          </m:dPr>
                          <m:e>
                            <m:sSub>
                              <m:sSubPr>
                                <m:ctrlPr>
                                  <a:rPr lang="en-US" b="0" i="1" smtClean="0">
                                    <a:latin typeface="Cambria Math"/>
                                  </a:rPr>
                                </m:ctrlPr>
                              </m:sSubPr>
                              <m:e>
                                <m:r>
                                  <a:rPr lang="en-US" b="1" i="0" smtClean="0">
                                    <a:latin typeface="Cambria Math"/>
                                  </a:rPr>
                                  <m:t>𝐝</m:t>
                                </m:r>
                              </m:e>
                              <m:sub>
                                <m:r>
                                  <a:rPr lang="en-US" b="0" i="1" smtClean="0">
                                    <a:latin typeface="Cambria Math"/>
                                  </a:rPr>
                                  <m:t>𝑘</m:t>
                                </m:r>
                              </m:sub>
                            </m:sSub>
                          </m:e>
                        </m:d>
                      </m:e>
                      <m:sub>
                        <m:r>
                          <a:rPr lang="en-US" b="0" i="1" smtClean="0">
                            <a:latin typeface="Cambria Math"/>
                          </a:rPr>
                          <m:t>2</m:t>
                        </m:r>
                      </m:sub>
                      <m:sup>
                        <m:r>
                          <a:rPr lang="en-US" b="0" i="1" smtClean="0">
                            <a:latin typeface="Cambria Math"/>
                          </a:rPr>
                          <m:t>2</m:t>
                        </m:r>
                      </m:sup>
                    </m:sSubSup>
                    <m:r>
                      <a:rPr lang="en-US" b="0" i="1" smtClean="0">
                        <a:latin typeface="Cambria Math"/>
                      </a:rPr>
                      <m:t>≤1     </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∈{1,…,</m:t>
                    </m:r>
                    <m:r>
                      <a:rPr lang="en-US" b="0" i="1" smtClean="0">
                        <a:latin typeface="Cambria Math"/>
                        <a:ea typeface="Cambria Math"/>
                      </a:rPr>
                      <m:t>𝐾</m:t>
                    </m:r>
                    <m:r>
                      <a:rPr lang="en-US" b="0" i="1" smtClean="0">
                        <a:latin typeface="Cambria Math"/>
                        <a:ea typeface="Cambria Math"/>
                      </a:rPr>
                      <m:t>}</m:t>
                    </m:r>
                  </m:oMath>
                </a14:m>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3"/>
                <a:stretch>
                  <a:fillRect l="-1926"/>
                </a:stretch>
              </a:blipFill>
            </p:spPr>
            <p:txBody>
              <a:bodyPr/>
              <a:lstStyle/>
              <a:p>
                <a:r>
                  <a:rPr lang="en-US">
                    <a:noFill/>
                  </a:rPr>
                  <a:t> </a:t>
                </a:r>
              </a:p>
            </p:txBody>
          </p:sp>
        </mc:Fallback>
      </mc:AlternateContent>
      <p:sp>
        <p:nvSpPr>
          <p:cNvPr id="7" name="Right Brace 6"/>
          <p:cNvSpPr/>
          <p:nvPr/>
        </p:nvSpPr>
        <p:spPr>
          <a:xfrm rot="5400000">
            <a:off x="3200400" y="3581400"/>
            <a:ext cx="304800" cy="19812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685800" y="4747260"/>
            <a:ext cx="6343791" cy="954107"/>
          </a:xfrm>
          <a:prstGeom prst="rect">
            <a:avLst/>
          </a:prstGeom>
          <a:noFill/>
          <a:ln w="19050">
            <a:solidFill>
              <a:srgbClr val="FF0000"/>
            </a:solidFill>
          </a:ln>
        </p:spPr>
        <p:txBody>
          <a:bodyPr wrap="square" rtlCol="0">
            <a:spAutoFit/>
          </a:bodyPr>
          <a:lstStyle/>
          <a:p>
            <a:r>
              <a:rPr lang="en-US" sz="2800" dirty="0" smtClean="0"/>
              <a:t>Prevents the dictionary from absorbing all of the system’s energy</a:t>
            </a:r>
            <a:endParaRPr lang="en-US" sz="2800" dirty="0"/>
          </a:p>
        </p:txBody>
      </p:sp>
      <p:sp>
        <p:nvSpPr>
          <p:cNvPr id="8" name="Rectangle 7"/>
          <p:cNvSpPr/>
          <p:nvPr/>
        </p:nvSpPr>
        <p:spPr>
          <a:xfrm>
            <a:off x="1447800" y="6096000"/>
            <a:ext cx="4572000" cy="461665"/>
          </a:xfrm>
          <a:prstGeom prst="rect">
            <a:avLst/>
          </a:prstGeom>
        </p:spPr>
        <p:txBody>
          <a:bodyPr>
            <a:spAutoFit/>
          </a:bodyPr>
          <a:lstStyle/>
          <a:p>
            <a:r>
              <a:rPr lang="en-US" sz="2400" b="1" dirty="0" smtClean="0">
                <a:solidFill>
                  <a:srgbClr val="FF0000"/>
                </a:solidFill>
              </a:rPr>
              <a:t>Computational complexity</a:t>
            </a:r>
            <a:endParaRPr lang="en-US" sz="2400" b="1" dirty="0">
              <a:solidFill>
                <a:srgbClr val="FF0000"/>
              </a:solidFill>
            </a:endParaRPr>
          </a:p>
        </p:txBody>
      </p:sp>
      <p:sp>
        <p:nvSpPr>
          <p:cNvPr id="9" name="Rectangle 8"/>
          <p:cNvSpPr/>
          <p:nvPr/>
        </p:nvSpPr>
        <p:spPr>
          <a:xfrm>
            <a:off x="5135386" y="6096000"/>
            <a:ext cx="2027414" cy="461665"/>
          </a:xfrm>
          <a:prstGeom prst="rect">
            <a:avLst/>
          </a:prstGeom>
        </p:spPr>
        <p:txBody>
          <a:bodyPr wrap="none">
            <a:spAutoFit/>
          </a:bodyPr>
          <a:lstStyle/>
          <a:p>
            <a:r>
              <a:rPr lang="en-US" sz="2400" b="1" dirty="0" smtClean="0">
                <a:solidFill>
                  <a:srgbClr val="FF0000"/>
                </a:solidFill>
              </a:rPr>
              <a:t>Non-convexity</a:t>
            </a:r>
            <a:endParaRPr lang="en-US" sz="2400" b="1" dirty="0">
              <a:solidFill>
                <a:srgbClr val="FF0000"/>
              </a:solidFill>
            </a:endParaRPr>
          </a:p>
        </p:txBody>
      </p:sp>
    </p:spTree>
    <p:extLst>
      <p:ext uri="{BB962C8B-B14F-4D97-AF65-F5344CB8AC3E}">
        <p14:creationId xmlns:p14="http://schemas.microsoft.com/office/powerpoint/2010/main" val="41033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3" grpId="0" animBg="1"/>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6027"/>
            <a:ext cx="9144000" cy="588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050" t="45660" r="29950" b="12938"/>
          <a:stretch/>
        </p:blipFill>
        <p:spPr bwMode="auto">
          <a:xfrm>
            <a:off x="2743200" y="3505201"/>
            <a:ext cx="36576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2743200" y="3505200"/>
            <a:ext cx="3657600" cy="243840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p:cNvSpPr txBox="1"/>
          <p:nvPr/>
        </p:nvSpPr>
        <p:spPr>
          <a:xfrm>
            <a:off x="2743200" y="1552575"/>
            <a:ext cx="3657600" cy="1938992"/>
          </a:xfrm>
          <a:prstGeom prst="rect">
            <a:avLst/>
          </a:prstGeom>
          <a:solidFill>
            <a:schemeClr val="bg1"/>
          </a:solidFill>
        </p:spPr>
        <p:txBody>
          <a:bodyPr wrap="square" rtlCol="0">
            <a:spAutoFit/>
          </a:bodyPr>
          <a:lstStyle/>
          <a:p>
            <a:pPr algn="ctr"/>
            <a:r>
              <a:rPr lang="en-US" sz="2400" b="1" dirty="0" smtClean="0"/>
              <a:t>Seminal Advances</a:t>
            </a:r>
          </a:p>
          <a:p>
            <a:r>
              <a:rPr lang="en-US" sz="2400" dirty="0" smtClean="0"/>
              <a:t>- Solving the convolution sub-problem in the Fourier domain</a:t>
            </a:r>
          </a:p>
          <a:p>
            <a:r>
              <a:rPr lang="en-US" sz="2400" dirty="0" smtClean="0"/>
              <a:t>- Using ADMMs</a:t>
            </a:r>
            <a:endParaRPr lang="en-US" sz="2400" dirty="0"/>
          </a:p>
        </p:txBody>
      </p:sp>
      <p:sp>
        <p:nvSpPr>
          <p:cNvPr id="8" name="Title 1"/>
          <p:cNvSpPr txBox="1">
            <a:spLocks/>
          </p:cNvSpPr>
          <p:nvPr/>
        </p:nvSpPr>
        <p:spPr>
          <a:xfrm>
            <a:off x="457200" y="1524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How to Solve the Optimization?</a:t>
            </a:r>
            <a:endParaRPr lang="en-US" b="1" dirty="0"/>
          </a:p>
        </p:txBody>
      </p:sp>
    </p:spTree>
    <p:extLst>
      <p:ext uri="{BB962C8B-B14F-4D97-AF65-F5344CB8AC3E}">
        <p14:creationId xmlns:p14="http://schemas.microsoft.com/office/powerpoint/2010/main" val="96621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2050"/>
                                        </p:tgtEl>
                                        <p:attrNameLst>
                                          <p:attrName>style.opacity</p:attrName>
                                        </p:attrNameLst>
                                      </p:cBhvr>
                                      <p:to>
                                        <p:strVal val="0.25"/>
                                      </p:to>
                                    </p:set>
                                    <p:animEffect filter="image" prLst="opacity: 0.25">
                                      <p:cBhvr rctx="IE">
                                        <p:cTn id="9" dur="indefinite"/>
                                        <p:tgtEl>
                                          <p:spTgt spid="2050"/>
                                        </p:tgtEl>
                                      </p:cBhvr>
                                    </p:animEffect>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6027"/>
            <a:ext cx="9144000" cy="588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a:off x="381000" y="6341934"/>
            <a:ext cx="8686800" cy="14932"/>
          </a:xfrm>
          <a:prstGeom prst="line">
            <a:avLst/>
          </a:prstGeom>
          <a:ln>
            <a:solidFill>
              <a:srgbClr val="FF0000"/>
            </a:solidFill>
            <a:prstDash val="sysDot"/>
          </a:ln>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2133600" y="6172200"/>
            <a:ext cx="4756110" cy="369332"/>
          </a:xfrm>
          <a:prstGeom prst="rect">
            <a:avLst/>
          </a:prstGeom>
          <a:solidFill>
            <a:srgbClr val="F3F3F3"/>
          </a:solidFill>
          <a:ln w="28575">
            <a:solidFill>
              <a:srgbClr val="FF0000"/>
            </a:solidFill>
          </a:ln>
        </p:spPr>
        <p:txBody>
          <a:bodyPr wrap="none">
            <a:spAutoFit/>
          </a:bodyPr>
          <a:lstStyle/>
          <a:p>
            <a:r>
              <a:rPr lang="en-US" dirty="0" smtClean="0">
                <a:solidFill>
                  <a:schemeClr val="tx1"/>
                </a:solidFill>
              </a:rPr>
              <a:t>Fast and Flexible Convolutional Sparse Coding </a:t>
            </a:r>
          </a:p>
        </p:txBody>
      </p:sp>
      <p:cxnSp>
        <p:nvCxnSpPr>
          <p:cNvPr id="6" name="Straight Connector 5"/>
          <p:cNvCxnSpPr/>
          <p:nvPr/>
        </p:nvCxnSpPr>
        <p:spPr>
          <a:xfrm flipV="1">
            <a:off x="381000" y="5791200"/>
            <a:ext cx="0" cy="685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900" y="6203434"/>
            <a:ext cx="550151" cy="276999"/>
          </a:xfrm>
          <a:prstGeom prst="rect">
            <a:avLst/>
          </a:prstGeom>
          <a:noFill/>
        </p:spPr>
        <p:txBody>
          <a:bodyPr wrap="none" rtlCol="0">
            <a:spAutoFit/>
          </a:bodyPr>
          <a:lstStyle/>
          <a:p>
            <a:r>
              <a:rPr lang="en-US" sz="1200" b="1" dirty="0" smtClean="0">
                <a:solidFill>
                  <a:srgbClr val="FF0000"/>
                </a:solidFill>
              </a:rPr>
              <a:t>2015</a:t>
            </a:r>
            <a:endParaRPr lang="en-US" sz="1200" b="1" dirty="0">
              <a:solidFill>
                <a:srgbClr val="FF0000"/>
              </a:solidFill>
            </a:endParaRPr>
          </a:p>
        </p:txBody>
      </p:sp>
      <p:sp>
        <p:nvSpPr>
          <p:cNvPr id="18" name="TextBox 17"/>
          <p:cNvSpPr txBox="1"/>
          <p:nvPr/>
        </p:nvSpPr>
        <p:spPr>
          <a:xfrm>
            <a:off x="5854186" y="6504801"/>
            <a:ext cx="1156214" cy="276999"/>
          </a:xfrm>
          <a:prstGeom prst="rect">
            <a:avLst/>
          </a:prstGeom>
          <a:noFill/>
        </p:spPr>
        <p:txBody>
          <a:bodyPr wrap="none" rtlCol="0">
            <a:spAutoFit/>
          </a:bodyPr>
          <a:lstStyle/>
          <a:p>
            <a:r>
              <a:rPr lang="en-US" sz="1200" b="1" dirty="0" smtClean="0">
                <a:solidFill>
                  <a:srgbClr val="FF0000"/>
                </a:solidFill>
              </a:rPr>
              <a:t>(Heide, 2015)</a:t>
            </a:r>
            <a:endParaRPr lang="en-US" sz="1200" b="1" dirty="0">
              <a:solidFill>
                <a:srgbClr val="FF0000"/>
              </a:solidFill>
            </a:endParaRPr>
          </a:p>
        </p:txBody>
      </p:sp>
      <p:sp>
        <p:nvSpPr>
          <p:cNvPr id="2" name="TextBox 1"/>
          <p:cNvSpPr txBox="1"/>
          <p:nvPr/>
        </p:nvSpPr>
        <p:spPr>
          <a:xfrm>
            <a:off x="2057400" y="4593015"/>
            <a:ext cx="5048250" cy="1569660"/>
          </a:xfrm>
          <a:prstGeom prst="rect">
            <a:avLst/>
          </a:prstGeom>
          <a:solidFill>
            <a:schemeClr val="bg1"/>
          </a:solidFill>
        </p:spPr>
        <p:txBody>
          <a:bodyPr wrap="square" rtlCol="0">
            <a:spAutoFit/>
          </a:bodyPr>
          <a:lstStyle/>
          <a:p>
            <a:pPr algn="ctr"/>
            <a:r>
              <a:rPr lang="en-US" sz="2400" b="1" dirty="0" smtClean="0"/>
              <a:t>Seminal Advances</a:t>
            </a:r>
          </a:p>
          <a:p>
            <a:r>
              <a:rPr lang="en-US" sz="2400" dirty="0" smtClean="0"/>
              <a:t>- Proper Boundary conditions</a:t>
            </a:r>
          </a:p>
          <a:p>
            <a:r>
              <a:rPr lang="en-US" sz="2400" dirty="0" smtClean="0"/>
              <a:t>- Inference from incomplete data</a:t>
            </a:r>
          </a:p>
          <a:p>
            <a:r>
              <a:rPr lang="en-US" sz="2400" dirty="0" smtClean="0"/>
              <a:t>- Faster convergence</a:t>
            </a:r>
            <a:endParaRPr lang="en-US" sz="2400" dirty="0"/>
          </a:p>
        </p:txBody>
      </p:sp>
      <p:sp>
        <p:nvSpPr>
          <p:cNvPr id="9" name="Title 1"/>
          <p:cNvSpPr txBox="1">
            <a:spLocks/>
          </p:cNvSpPr>
          <p:nvPr/>
        </p:nvSpPr>
        <p:spPr>
          <a:xfrm>
            <a:off x="457200" y="1524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How to Solve the Optimization?</a:t>
            </a:r>
            <a:endParaRPr lang="en-US" b="1" dirty="0"/>
          </a:p>
        </p:txBody>
      </p:sp>
    </p:spTree>
    <p:extLst>
      <p:ext uri="{BB962C8B-B14F-4D97-AF65-F5344CB8AC3E}">
        <p14:creationId xmlns:p14="http://schemas.microsoft.com/office/powerpoint/2010/main" val="20397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050"/>
                                        </p:tgtEl>
                                        <p:attrNameLst>
                                          <p:attrName>style.opacity</p:attrName>
                                        </p:attrNameLst>
                                      </p:cBhvr>
                                      <p:to>
                                        <p:strVal val="0.25"/>
                                      </p:to>
                                    </p:set>
                                    <p:animEffect filter="image" prLst="opacity: 0.25">
                                      <p:cBhvr rctx="IE">
                                        <p:cTn id="7" dur="indefinite"/>
                                        <p:tgtEl>
                                          <p:spTgt spid="2050"/>
                                        </p:tgtEl>
                                      </p:cBhvr>
                                    </p:animEffect>
                                  </p:childTnLst>
                                </p:cTn>
                              </p:par>
                              <p:par>
                                <p:cTn id="8" presetID="42" presetClass="path" presetSubtype="0" accel="50000" decel="50000" fill="hold" nodeType="withEffect">
                                  <p:stCondLst>
                                    <p:cond delay="0"/>
                                  </p:stCondLst>
                                  <p:childTnLst>
                                    <p:animMotion origin="layout" path="M 0 3.7037E-7 L 0 -0.09282 " pathEditMode="relative" rAng="0" ptsTypes="AA">
                                      <p:cBhvr>
                                        <p:cTn id="9" dur="500" fill="hold"/>
                                        <p:tgtEl>
                                          <p:spTgt spid="2050"/>
                                        </p:tgtEl>
                                        <p:attrNameLst>
                                          <p:attrName>ppt_x</p:attrName>
                                          <p:attrName>ppt_y</p:attrName>
                                        </p:attrNameLst>
                                      </p:cBhvr>
                                      <p:rCtr x="0" y="-4653"/>
                                    </p:animMotion>
                                  </p:childTnLst>
                                </p:cTn>
                              </p:par>
                              <p:par>
                                <p:cTn id="10" presetID="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8"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5" t="1581" r="1732" b="2155"/>
          <a:stretch/>
        </p:blipFill>
        <p:spPr bwMode="auto">
          <a:xfrm>
            <a:off x="2276474" y="700271"/>
            <a:ext cx="4743451" cy="6157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457200" y="76200"/>
            <a:ext cx="8229600" cy="1143000"/>
          </a:xfrm>
        </p:spPr>
        <p:txBody>
          <a:bodyPr/>
          <a:lstStyle/>
          <a:p>
            <a:r>
              <a:rPr lang="en-US" b="1" dirty="0" smtClean="0"/>
              <a:t>An Approach</a:t>
            </a:r>
            <a:endParaRPr lang="en-US" b="1"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6991349" cy="1728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971675" y="3429000"/>
            <a:ext cx="5048250" cy="461665"/>
          </a:xfrm>
          <a:prstGeom prst="rect">
            <a:avLst/>
          </a:prstGeom>
          <a:solidFill>
            <a:schemeClr val="bg1"/>
          </a:solidFill>
        </p:spPr>
        <p:txBody>
          <a:bodyPr wrap="square" rtlCol="0">
            <a:spAutoFit/>
          </a:bodyPr>
          <a:lstStyle/>
          <a:p>
            <a:pPr algn="ctr"/>
            <a:r>
              <a:rPr lang="en-US" sz="2400" b="1" dirty="0" smtClean="0">
                <a:solidFill>
                  <a:srgbClr val="FF0000"/>
                </a:solidFill>
              </a:rPr>
              <a:t>CVPR 2010</a:t>
            </a:r>
            <a:endParaRPr lang="en-US" sz="2400" dirty="0">
              <a:solidFill>
                <a:srgbClr val="FF0000"/>
              </a:solidFill>
            </a:endParaRPr>
          </a:p>
        </p:txBody>
      </p:sp>
    </p:spTree>
    <p:extLst>
      <p:ext uri="{BB962C8B-B14F-4D97-AF65-F5344CB8AC3E}">
        <p14:creationId xmlns:p14="http://schemas.microsoft.com/office/powerpoint/2010/main" val="5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750"/>
                                  </p:stCondLst>
                                  <p:childTnLst>
                                    <p:set>
                                      <p:cBhvr rctx="PPT">
                                        <p:cTn id="6" dur="indefinite"/>
                                        <p:tgtEl>
                                          <p:spTgt spid="3074"/>
                                        </p:tgtEl>
                                        <p:attrNameLst>
                                          <p:attrName>style.opacity</p:attrName>
                                        </p:attrNameLst>
                                      </p:cBhvr>
                                      <p:to>
                                        <p:strVal val="0.5"/>
                                      </p:to>
                                    </p:set>
                                    <p:animEffect filter="image" prLst="opacity: 0.5">
                                      <p:cBhvr rctx="IE">
                                        <p:cTn id="7" dur="indefinite"/>
                                        <p:tgtEl>
                                          <p:spTgt spid="3074"/>
                                        </p:tgtEl>
                                      </p:cBhvr>
                                    </p:animEffect>
                                  </p:childTnLst>
                                </p:cTn>
                              </p:par>
                            </p:childTnLst>
                          </p:cTn>
                        </p:par>
                        <p:par>
                          <p:cTn id="8" fill="hold">
                            <p:stCondLst>
                              <p:cond delay="75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Back to our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381000" y="1371600"/>
                <a:ext cx="82296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smtClean="0">
                                      <a:solidFill>
                                        <a:srgbClr val="FF0000"/>
                                      </a:solidFill>
                                      <a:latin typeface="Cambria Math"/>
                                    </a:rPr>
                                  </m:ctrlPr>
                                </m:sSubPr>
                                <m:e>
                                  <m:r>
                                    <a:rPr lang="en-US" b="1">
                                      <a:solidFill>
                                        <a:srgbClr val="FF0000"/>
                                      </a:solidFill>
                                      <a:latin typeface="Cambria Math"/>
                                    </a:rPr>
                                    <m:t>𝐝</m:t>
                                  </m:r>
                                </m:e>
                                <m:sub>
                                  <m:r>
                                    <a:rPr lang="en-US">
                                      <a:solidFill>
                                        <a:srgbClr val="FF0000"/>
                                      </a:solidFill>
                                      <a:latin typeface="Cambria Math"/>
                                    </a:rPr>
                                    <m:t>1</m:t>
                                  </m:r>
                                  <m:r>
                                    <a:rPr lang="en-US" b="1">
                                      <a:solidFill>
                                        <a:srgbClr val="FF0000"/>
                                      </a:solidFill>
                                      <a:latin typeface="Cambria Math"/>
                                    </a:rPr>
                                    <m:t>,…</m:t>
                                  </m:r>
                                  <m:r>
                                    <a:rPr lang="en-US">
                                      <a:solidFill>
                                        <a:srgbClr val="FF0000"/>
                                      </a:solidFill>
                                      <a:latin typeface="Cambria Math"/>
                                    </a:rPr>
                                    <m:t>,</m:t>
                                  </m:r>
                                  <m:r>
                                    <m:rPr>
                                      <m:sty m:val="p"/>
                                    </m:rPr>
                                    <a:rPr lang="en-US">
                                      <a:solidFill>
                                        <a:srgbClr val="FF0000"/>
                                      </a:solidFill>
                                      <a:latin typeface="Cambria Math"/>
                                    </a:rPr>
                                    <m:t>K</m:t>
                                  </m:r>
                                </m:sub>
                              </m:sSub>
                              <m:r>
                                <a:rPr lang="en-US" i="1">
                                  <a:solidFill>
                                    <a:srgbClr val="FF0000"/>
                                  </a:solidFill>
                                  <a:latin typeface="Cambria Math"/>
                                </a:rPr>
                                <m:t>,</m:t>
                              </m:r>
                              <m:sSub>
                                <m:sSubPr>
                                  <m:ctrlPr>
                                    <a:rPr lang="en-US" b="1" i="1">
                                      <a:solidFill>
                                        <a:srgbClr val="FF0000"/>
                                      </a:solidFill>
                                      <a:latin typeface="Cambria Math"/>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rgbClr val="FF0000"/>
                                              </a:solidFill>
                                              <a:latin typeface="Cambria Math"/>
                                            </a:rPr>
                                          </m:ctrlPr>
                                        </m:sSubPr>
                                        <m:e>
                                          <m:r>
                                            <a:rPr lang="en-US" b="1">
                                              <a:solidFill>
                                                <a:srgbClr val="FF0000"/>
                                              </a:solidFill>
                                              <a:latin typeface="Cambria Math"/>
                                            </a:rPr>
                                            <m:t>𝐝</m:t>
                                          </m:r>
                                        </m:e>
                                        <m:sub>
                                          <m:r>
                                            <a:rPr lang="en-US" i="1">
                                              <a:solidFill>
                                                <a:srgbClr val="FF0000"/>
                                              </a:solidFill>
                                              <a:latin typeface="Cambria Math"/>
                                            </a:rPr>
                                            <m:t>𝑘</m:t>
                                          </m:r>
                                        </m:sub>
                                      </m:sSub>
                                      <m:r>
                                        <a:rPr lang="en-US" i="1">
                                          <a:solidFill>
                                            <a:schemeClr val="tx1"/>
                                          </a:solidFill>
                                          <a:latin typeface="Cambria Math"/>
                                        </a:rPr>
                                        <m:t>∗</m:t>
                                      </m:r>
                                      <m:sSub>
                                        <m:sSubPr>
                                          <m:ctrlPr>
                                            <a:rPr lang="en-US" i="1" smtClean="0">
                                              <a:solidFill>
                                                <a:srgbClr val="FF0000"/>
                                              </a:solidFill>
                                              <a:latin typeface="Cambria Math"/>
                                            </a:rPr>
                                          </m:ctrlPr>
                                        </m:sSubPr>
                                        <m:e>
                                          <m:r>
                                            <a:rPr lang="en-US" b="1">
                                              <a:solidFill>
                                                <a:srgbClr val="FF0000"/>
                                              </a:solidFill>
                                              <a:latin typeface="Cambria Math"/>
                                            </a:rPr>
                                            <m:t>𝐳</m:t>
                                          </m:r>
                                        </m:e>
                                        <m:sub>
                                          <m:r>
                                            <a:rPr lang="en-US" i="1">
                                              <a:solidFill>
                                                <a:srgbClr val="FF0000"/>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𝛽</m:t>
                              </m:r>
                              <m:d>
                                <m:dPr>
                                  <m:begChr m:val="‖"/>
                                  <m:endChr m:val="‖"/>
                                  <m:ctrlPr>
                                    <a:rPr lang="en-US" b="0" i="1" smtClean="0">
                                      <a:solidFill>
                                        <a:schemeClr val="tx1"/>
                                      </a:solidFill>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𝐳</m:t>
                                      </m:r>
                                    </m:e>
                                    <m:sub>
                                      <m:r>
                                        <a:rPr lang="en-US" b="0" i="1" smtClean="0">
                                          <a:solidFill>
                                            <a:srgbClr val="FF0000"/>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p>
              <a:p>
                <a:pPr marL="0" indent="0">
                  <a:buNone/>
                </a:pPr>
                <a:r>
                  <a:rPr lang="en-US" dirty="0"/>
                  <a:t>Subject to </a:t>
                </a:r>
                <a:r>
                  <a:rPr lang="en-US" dirty="0" smtClean="0"/>
                  <a:t>  </a:t>
                </a:r>
                <a14:m>
                  <m:oMath xmlns:m="http://schemas.openxmlformats.org/officeDocument/2006/math">
                    <m:sSubSup>
                      <m:sSubSupPr>
                        <m:ctrlPr>
                          <a:rPr lang="en-US" b="0" i="1" smtClean="0">
                            <a:latin typeface="Cambria Math"/>
                          </a:rPr>
                        </m:ctrlPr>
                      </m:sSubSupPr>
                      <m:e>
                        <m:d>
                          <m:dPr>
                            <m:begChr m:val="‖"/>
                            <m:endChr m:val="‖"/>
                            <m:ctrlPr>
                              <a:rPr lang="en-US" i="1" smtClean="0">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𝐝</m:t>
                                </m:r>
                              </m:e>
                              <m:sub>
                                <m:r>
                                  <a:rPr lang="en-US" b="0" i="1" smtClean="0">
                                    <a:solidFill>
                                      <a:srgbClr val="FF0000"/>
                                    </a:solidFill>
                                    <a:latin typeface="Cambria Math"/>
                                  </a:rPr>
                                  <m:t>𝑘</m:t>
                                </m:r>
                              </m:sub>
                            </m:sSub>
                          </m:e>
                        </m:d>
                      </m:e>
                      <m:sub>
                        <m:r>
                          <a:rPr lang="en-US" b="0" i="1" smtClean="0">
                            <a:latin typeface="Cambria Math"/>
                          </a:rPr>
                          <m:t>2</m:t>
                        </m:r>
                      </m:sub>
                      <m:sup>
                        <m:r>
                          <a:rPr lang="en-US" b="0" i="1" smtClean="0">
                            <a:latin typeface="Cambria Math"/>
                          </a:rPr>
                          <m:t>2</m:t>
                        </m:r>
                      </m:sup>
                    </m:sSubSup>
                    <m:r>
                      <a:rPr lang="en-US" b="0" i="1" smtClean="0">
                        <a:latin typeface="Cambria Math"/>
                      </a:rPr>
                      <m:t>≤1     </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∈{1,…,</m:t>
                    </m:r>
                    <m:r>
                      <a:rPr lang="en-US" b="0" i="1" smtClean="0">
                        <a:latin typeface="Cambria Math"/>
                        <a:ea typeface="Cambria Math"/>
                      </a:rPr>
                      <m:t>𝐾</m:t>
                    </m:r>
                    <m:r>
                      <a:rPr lang="en-US" b="0" i="1" smtClean="0">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2"/>
                <a:stretch>
                  <a:fillRect l="-1926"/>
                </a:stretch>
              </a:blipFill>
            </p:spPr>
            <p:txBody>
              <a:bodyPr/>
              <a:lstStyle/>
              <a:p>
                <a:r>
                  <a:rPr lang="en-US">
                    <a:noFill/>
                  </a:rPr>
                  <a:t> </a:t>
                </a:r>
              </a:p>
            </p:txBody>
          </p:sp>
        </mc:Fallback>
      </mc:AlternateContent>
      <p:sp>
        <p:nvSpPr>
          <p:cNvPr id="10" name="Rectangle 9"/>
          <p:cNvSpPr/>
          <p:nvPr/>
        </p:nvSpPr>
        <p:spPr>
          <a:xfrm>
            <a:off x="4953000" y="396240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5114925" y="411480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5265821" y="430393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5418221" y="4457699"/>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00200" y="4181476"/>
            <a:ext cx="1819275" cy="1740984"/>
          </a:xfrm>
          <a:prstGeom prst="rect">
            <a:avLst/>
          </a:prstGeom>
          <a:blipFill rotWithShape="1">
            <a:blip r:embed="rId5"/>
            <a:stretch>
              <a:fillRect/>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cxnSp>
        <p:nvCxnSpPr>
          <p:cNvPr id="17" name="Straight Arrow Connector 16"/>
          <p:cNvCxnSpPr>
            <a:endCxn id="10" idx="1"/>
          </p:cNvCxnSpPr>
          <p:nvPr/>
        </p:nvCxnSpPr>
        <p:spPr>
          <a:xfrm>
            <a:off x="3276600" y="4303930"/>
            <a:ext cx="1676400" cy="30617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18" name="Straight Arrow Connector 17"/>
          <p:cNvCxnSpPr>
            <a:endCxn id="11" idx="1"/>
          </p:cNvCxnSpPr>
          <p:nvPr/>
        </p:nvCxnSpPr>
        <p:spPr>
          <a:xfrm>
            <a:off x="3276600" y="4572000"/>
            <a:ext cx="1838325" cy="19050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4" name="Straight Arrow Connector 23"/>
          <p:cNvCxnSpPr>
            <a:endCxn id="12" idx="1"/>
          </p:cNvCxnSpPr>
          <p:nvPr/>
        </p:nvCxnSpPr>
        <p:spPr>
          <a:xfrm flipV="1">
            <a:off x="3276600" y="4951631"/>
            <a:ext cx="1989221" cy="210919"/>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7" name="Straight Arrow Connector 26"/>
          <p:cNvCxnSpPr>
            <a:endCxn id="15" idx="1"/>
          </p:cNvCxnSpPr>
          <p:nvPr/>
        </p:nvCxnSpPr>
        <p:spPr>
          <a:xfrm>
            <a:off x="2819400" y="5867400"/>
            <a:ext cx="3722019" cy="21493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a:endCxn id="13" idx="1"/>
          </p:cNvCxnSpPr>
          <p:nvPr/>
        </p:nvCxnSpPr>
        <p:spPr>
          <a:xfrm flipV="1">
            <a:off x="2133600" y="5105400"/>
            <a:ext cx="3284621" cy="49393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sp>
        <p:nvSpPr>
          <p:cNvPr id="33" name="Flowchart: Connector 32"/>
          <p:cNvSpPr/>
          <p:nvPr/>
        </p:nvSpPr>
        <p:spPr>
          <a:xfrm>
            <a:off x="6180973" y="4976453"/>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Flowchart: Connector 33"/>
          <p:cNvSpPr/>
          <p:nvPr/>
        </p:nvSpPr>
        <p:spPr>
          <a:xfrm>
            <a:off x="6349415" y="5152340"/>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Flowchart: Connector 34"/>
          <p:cNvSpPr/>
          <p:nvPr/>
        </p:nvSpPr>
        <p:spPr>
          <a:xfrm>
            <a:off x="6542171" y="5334686"/>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6541419" y="5434629"/>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307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Splitting the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381000" y="1371600"/>
                <a:ext cx="82296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a:latin typeface="Cambria Math"/>
                                    </a:rPr>
                                  </m:ctrlPr>
                                </m:sSubPr>
                                <m:e>
                                  <m:r>
                                    <a:rPr lang="en-US" b="1">
                                      <a:latin typeface="Cambria Math"/>
                                    </a:rPr>
                                    <m:t>𝐝</m:t>
                                  </m:r>
                                </m:e>
                                <m:sub>
                                  <m:r>
                                    <a:rPr lang="en-US">
                                      <a:latin typeface="Cambria Math"/>
                                    </a:rPr>
                                    <m:t>1</m:t>
                                  </m:r>
                                  <m:r>
                                    <a:rPr lang="en-US" b="1">
                                      <a:latin typeface="Cambria Math"/>
                                    </a:rPr>
                                    <m:t>,…</m:t>
                                  </m:r>
                                  <m:r>
                                    <a:rPr lang="en-US">
                                      <a:latin typeface="Cambria Math"/>
                                    </a:rPr>
                                    <m:t>,</m:t>
                                  </m:r>
                                  <m:r>
                                    <m:rPr>
                                      <m:sty m:val="p"/>
                                    </m:rPr>
                                    <a:rPr lang="en-US">
                                      <a:latin typeface="Cambria Math"/>
                                    </a:rPr>
                                    <m:t>K</m:t>
                                  </m:r>
                                </m:sub>
                              </m:sSub>
                              <m:r>
                                <a:rPr lang="en-US" i="1">
                                  <a:latin typeface="Cambria Math"/>
                                </a:rPr>
                                <m:t>,</m:t>
                              </m:r>
                              <m:sSub>
                                <m:sSubPr>
                                  <m:ctrlPr>
                                    <a:rPr lang="en-US" b="1" i="1" smtClean="0">
                                      <a:solidFill>
                                        <a:srgbClr val="FF0000"/>
                                      </a:solidFill>
                                      <a:latin typeface="Cambria Math"/>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chemeClr val="tx1"/>
                                              </a:solidFill>
                                              <a:latin typeface="Cambria Math"/>
                                            </a:rPr>
                                          </m:ctrlPr>
                                        </m:sSubPr>
                                        <m:e>
                                          <m:r>
                                            <a:rPr lang="en-US" b="1">
                                              <a:solidFill>
                                                <a:schemeClr val="tx1"/>
                                              </a:solidFill>
                                              <a:latin typeface="Cambria Math"/>
                                            </a:rPr>
                                            <m:t>𝐝</m:t>
                                          </m:r>
                                        </m:e>
                                        <m:sub>
                                          <m:r>
                                            <a:rPr lang="en-US" i="1">
                                              <a:solidFill>
                                                <a:schemeClr val="tx1"/>
                                              </a:solidFill>
                                              <a:latin typeface="Cambria Math"/>
                                            </a:rPr>
                                            <m:t>𝑘</m:t>
                                          </m:r>
                                        </m:sub>
                                      </m:sSub>
                                      <m:r>
                                        <a:rPr lang="en-US" i="1">
                                          <a:solidFill>
                                            <a:schemeClr val="tx1"/>
                                          </a:solidFill>
                                          <a:latin typeface="Cambria Math"/>
                                        </a:rPr>
                                        <m:t>∗</m:t>
                                      </m:r>
                                      <m:sSub>
                                        <m:sSubPr>
                                          <m:ctrlPr>
                                            <a:rPr lang="en-US" i="1" smtClean="0">
                                              <a:solidFill>
                                                <a:srgbClr val="FF0000"/>
                                              </a:solidFill>
                                              <a:latin typeface="Cambria Math"/>
                                            </a:rPr>
                                          </m:ctrlPr>
                                        </m:sSubPr>
                                        <m:e>
                                          <m:r>
                                            <a:rPr lang="en-US" b="1">
                                              <a:solidFill>
                                                <a:srgbClr val="FF0000"/>
                                              </a:solidFill>
                                              <a:latin typeface="Cambria Math"/>
                                            </a:rPr>
                                            <m:t>𝐳</m:t>
                                          </m:r>
                                        </m:e>
                                        <m:sub>
                                          <m:r>
                                            <a:rPr lang="en-US" i="1">
                                              <a:solidFill>
                                                <a:srgbClr val="FF0000"/>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𝛽</m:t>
                              </m:r>
                              <m:d>
                                <m:dPr>
                                  <m:begChr m:val="‖"/>
                                  <m:endChr m:val="‖"/>
                                  <m:ctrlPr>
                                    <a:rPr lang="en-US" b="0" i="1" smtClean="0">
                                      <a:solidFill>
                                        <a:schemeClr val="tx1"/>
                                      </a:solidFill>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𝐳</m:t>
                                      </m:r>
                                    </m:e>
                                    <m:sub>
                                      <m:r>
                                        <a:rPr lang="en-US" b="0" i="1" smtClean="0">
                                          <a:solidFill>
                                            <a:srgbClr val="FF0000"/>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p>
              <a:p>
                <a:pPr marL="0" indent="0">
                  <a:buNone/>
                </a:pPr>
                <a:r>
                  <a:rPr lang="en-US" dirty="0"/>
                  <a:t>Subject to </a:t>
                </a:r>
                <a:r>
                  <a:rPr lang="en-US" dirty="0" smtClean="0"/>
                  <a:t>  </a:t>
                </a:r>
                <a14:m>
                  <m:oMath xmlns:m="http://schemas.openxmlformats.org/officeDocument/2006/math">
                    <m:sSubSup>
                      <m:sSubSupPr>
                        <m:ctrlPr>
                          <a:rPr lang="en-US" b="0" i="1" smtClean="0">
                            <a:latin typeface="Cambria Math"/>
                          </a:rPr>
                        </m:ctrlPr>
                      </m:sSubSupPr>
                      <m:e>
                        <m:d>
                          <m:dPr>
                            <m:begChr m:val="‖"/>
                            <m:endChr m:val="‖"/>
                            <m:ctrlPr>
                              <a:rPr lang="en-US" i="1" smtClean="0">
                                <a:latin typeface="Cambria Math"/>
                              </a:rPr>
                            </m:ctrlPr>
                          </m:dPr>
                          <m:e>
                            <m:sSub>
                              <m:sSubPr>
                                <m:ctrlPr>
                                  <a:rPr lang="en-US" b="0" i="1" smtClean="0">
                                    <a:latin typeface="Cambria Math"/>
                                  </a:rPr>
                                </m:ctrlPr>
                              </m:sSubPr>
                              <m:e>
                                <m:r>
                                  <a:rPr lang="en-US" b="1" i="0" smtClean="0">
                                    <a:latin typeface="Cambria Math"/>
                                  </a:rPr>
                                  <m:t>𝐝</m:t>
                                </m:r>
                              </m:e>
                              <m:sub>
                                <m:r>
                                  <a:rPr lang="en-US" b="0" i="1" smtClean="0">
                                    <a:latin typeface="Cambria Math"/>
                                  </a:rPr>
                                  <m:t>𝑘</m:t>
                                </m:r>
                              </m:sub>
                            </m:sSub>
                          </m:e>
                        </m:d>
                      </m:e>
                      <m:sub>
                        <m:r>
                          <a:rPr lang="en-US" b="0" i="1" smtClean="0">
                            <a:latin typeface="Cambria Math"/>
                          </a:rPr>
                          <m:t>2</m:t>
                        </m:r>
                      </m:sub>
                      <m:sup>
                        <m:r>
                          <a:rPr lang="en-US" b="0" i="1" smtClean="0">
                            <a:latin typeface="Cambria Math"/>
                          </a:rPr>
                          <m:t>2</m:t>
                        </m:r>
                      </m:sup>
                    </m:sSubSup>
                    <m:r>
                      <a:rPr lang="en-US" b="0" i="1" smtClean="0">
                        <a:latin typeface="Cambria Math"/>
                      </a:rPr>
                      <m:t>≤1     </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∈{1,…,</m:t>
                    </m:r>
                    <m:r>
                      <a:rPr lang="en-US" b="0" i="1" smtClean="0">
                        <a:latin typeface="Cambria Math"/>
                        <a:ea typeface="Cambria Math"/>
                      </a:rPr>
                      <m:t>𝐾</m:t>
                    </m:r>
                    <m:r>
                      <a:rPr lang="en-US" b="0" i="1" smtClean="0">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2"/>
                <a:stretch>
                  <a:fillRect l="-1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71600" y="4038600"/>
                <a:ext cx="6550511" cy="646331"/>
              </a:xfrm>
              <a:prstGeom prst="rect">
                <a:avLst/>
              </a:prstGeom>
              <a:noFill/>
            </p:spPr>
            <p:txBody>
              <a:bodyPr wrap="none" rtlCol="0">
                <a:spAutoFit/>
              </a:bodyPr>
              <a:lstStyle/>
              <a:p>
                <a:r>
                  <a:rPr lang="en-US" sz="3600" dirty="0" smtClean="0"/>
                  <a:t>Fix </a:t>
                </a:r>
                <a14:m>
                  <m:oMath xmlns:m="http://schemas.openxmlformats.org/officeDocument/2006/math">
                    <m:r>
                      <a:rPr lang="en-US" sz="3600" b="1" i="0" smtClean="0">
                        <a:latin typeface="Cambria Math"/>
                      </a:rPr>
                      <m:t>𝐝</m:t>
                    </m:r>
                  </m:oMath>
                </a14:m>
                <a:r>
                  <a:rPr lang="en-US" sz="3600" dirty="0" smtClean="0"/>
                  <a:t>, solve for the feature maps </a:t>
                </a:r>
                <a14:m>
                  <m:oMath xmlns:m="http://schemas.openxmlformats.org/officeDocument/2006/math">
                    <m:r>
                      <a:rPr lang="en-US" sz="3600" b="1" i="0" smtClean="0">
                        <a:latin typeface="Cambria Math"/>
                      </a:rPr>
                      <m:t>𝐳</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4038600"/>
                <a:ext cx="6550511" cy="646331"/>
              </a:xfrm>
              <a:prstGeom prst="rect">
                <a:avLst/>
              </a:prstGeom>
              <a:blipFill rotWithShape="1">
                <a:blip r:embed="rId3"/>
                <a:stretch>
                  <a:fillRect l="-2791" t="-14151" b="-33962"/>
                </a:stretch>
              </a:blipFill>
            </p:spPr>
            <p:txBody>
              <a:bodyPr/>
              <a:lstStyle/>
              <a:p>
                <a:r>
                  <a:rPr lang="en-US">
                    <a:noFill/>
                  </a:rPr>
                  <a:t> </a:t>
                </a:r>
              </a:p>
            </p:txBody>
          </p:sp>
        </mc:Fallback>
      </mc:AlternateContent>
      <p:sp>
        <p:nvSpPr>
          <p:cNvPr id="8" name="Rectangle 7"/>
          <p:cNvSpPr/>
          <p:nvPr/>
        </p:nvSpPr>
        <p:spPr>
          <a:xfrm>
            <a:off x="381000" y="3162300"/>
            <a:ext cx="70104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66775" y="2533650"/>
            <a:ext cx="990600" cy="5715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03024" y="5257800"/>
            <a:ext cx="5521576" cy="646331"/>
          </a:xfrm>
          <a:prstGeom prst="rect">
            <a:avLst/>
          </a:prstGeom>
          <a:noFill/>
          <a:ln w="28575">
            <a:solidFill>
              <a:schemeClr val="accent5">
                <a:lumMod val="75000"/>
              </a:schemeClr>
            </a:solidFill>
          </a:ln>
        </p:spPr>
        <p:txBody>
          <a:bodyPr wrap="none" rtlCol="0">
            <a:spAutoFit/>
          </a:bodyPr>
          <a:lstStyle/>
          <a:p>
            <a:r>
              <a:rPr lang="en-US" sz="3600" b="1" dirty="0" smtClean="0"/>
              <a:t>Inferring Feature Maps Step</a:t>
            </a:r>
            <a:endParaRPr lang="en-US" sz="3600" b="1" dirty="0"/>
          </a:p>
        </p:txBody>
      </p:sp>
      <p:sp>
        <p:nvSpPr>
          <p:cNvPr id="11" name="Rectangle 10"/>
          <p:cNvSpPr/>
          <p:nvPr/>
        </p:nvSpPr>
        <p:spPr>
          <a:xfrm>
            <a:off x="6629400" y="4952999"/>
            <a:ext cx="1676400" cy="1295401"/>
          </a:xfrm>
          <a:prstGeom prst="rect">
            <a:avLst/>
          </a:prstGeom>
          <a:blipFill rotWithShape="1">
            <a:blip r:embed="rId4">
              <a:biLevel thresh="50000"/>
              <a:extLst>
                <a:ext uri="{BEBA8EAE-BF5A-486C-A8C5-ECC9F3942E4B}">
                  <a14:imgProps xmlns:a14="http://schemas.microsoft.com/office/drawing/2010/main">
                    <a14:imgLayer r:embed="rId5">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26918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Splitting the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381000" y="1371600"/>
                <a:ext cx="8229600" cy="3581400"/>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smtClean="0">
                                      <a:solidFill>
                                        <a:srgbClr val="FF0000"/>
                                      </a:solidFill>
                                      <a:latin typeface="Cambria Math"/>
                                    </a:rPr>
                                  </m:ctrlPr>
                                </m:sSubPr>
                                <m:e>
                                  <m:r>
                                    <a:rPr lang="en-US" b="1">
                                      <a:solidFill>
                                        <a:srgbClr val="FF0000"/>
                                      </a:solidFill>
                                      <a:latin typeface="Cambria Math"/>
                                    </a:rPr>
                                    <m:t>𝐝</m:t>
                                  </m:r>
                                </m:e>
                                <m:sub>
                                  <m:r>
                                    <a:rPr lang="en-US">
                                      <a:solidFill>
                                        <a:srgbClr val="FF0000"/>
                                      </a:solidFill>
                                      <a:latin typeface="Cambria Math"/>
                                    </a:rPr>
                                    <m:t>1</m:t>
                                  </m:r>
                                  <m:r>
                                    <a:rPr lang="en-US" b="1">
                                      <a:solidFill>
                                        <a:srgbClr val="FF0000"/>
                                      </a:solidFill>
                                      <a:latin typeface="Cambria Math"/>
                                    </a:rPr>
                                    <m:t>,…</m:t>
                                  </m:r>
                                  <m:r>
                                    <a:rPr lang="en-US">
                                      <a:solidFill>
                                        <a:srgbClr val="FF0000"/>
                                      </a:solidFill>
                                      <a:latin typeface="Cambria Math"/>
                                    </a:rPr>
                                    <m:t>,</m:t>
                                  </m:r>
                                  <m:r>
                                    <m:rPr>
                                      <m:sty m:val="p"/>
                                    </m:rPr>
                                    <a:rPr lang="en-US">
                                      <a:solidFill>
                                        <a:srgbClr val="FF0000"/>
                                      </a:solidFill>
                                      <a:latin typeface="Cambria Math"/>
                                    </a:rPr>
                                    <m:t>K</m:t>
                                  </m:r>
                                </m:sub>
                              </m:sSub>
                              <m:r>
                                <a:rPr lang="en-US" i="1">
                                  <a:solidFill>
                                    <a:srgbClr val="FF0000"/>
                                  </a:solidFill>
                                  <a:latin typeface="Cambria Math"/>
                                </a:rPr>
                                <m:t>,</m:t>
                              </m:r>
                              <m:sSub>
                                <m:sSubPr>
                                  <m:ctrlPr>
                                    <a:rPr lang="en-US" b="1" i="1">
                                      <a:solidFill>
                                        <a:srgbClr val="FF0000"/>
                                      </a:solidFill>
                                      <a:latin typeface="Cambria Math"/>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rgbClr val="FF0000"/>
                                              </a:solidFill>
                                              <a:latin typeface="Cambria Math"/>
                                            </a:rPr>
                                          </m:ctrlPr>
                                        </m:sSubPr>
                                        <m:e>
                                          <m:r>
                                            <a:rPr lang="en-US" b="1">
                                              <a:solidFill>
                                                <a:srgbClr val="FF0000"/>
                                              </a:solidFill>
                                              <a:latin typeface="Cambria Math"/>
                                            </a:rPr>
                                            <m:t>𝐝</m:t>
                                          </m:r>
                                        </m:e>
                                        <m:sub>
                                          <m:r>
                                            <a:rPr lang="en-US" i="1">
                                              <a:solidFill>
                                                <a:srgbClr val="FF0000"/>
                                              </a:solidFill>
                                              <a:latin typeface="Cambria Math"/>
                                            </a:rPr>
                                            <m:t>𝑘</m:t>
                                          </m:r>
                                        </m:sub>
                                      </m:sSub>
                                      <m:r>
                                        <a:rPr lang="en-US" i="1">
                                          <a:solidFill>
                                            <a:schemeClr val="tx1"/>
                                          </a:solidFill>
                                          <a:latin typeface="Cambria Math"/>
                                        </a:rPr>
                                        <m:t>∗</m:t>
                                      </m:r>
                                      <m:sSub>
                                        <m:sSubPr>
                                          <m:ctrlPr>
                                            <a:rPr lang="en-US" i="1" smtClean="0">
                                              <a:solidFill>
                                                <a:schemeClr val="tx1"/>
                                              </a:solidFill>
                                              <a:latin typeface="Cambria Math"/>
                                            </a:rPr>
                                          </m:ctrlPr>
                                        </m:sSubPr>
                                        <m:e>
                                          <m:r>
                                            <a:rPr lang="en-US" b="1">
                                              <a:solidFill>
                                                <a:schemeClr val="tx1"/>
                                              </a:solidFill>
                                              <a:latin typeface="Cambria Math"/>
                                            </a:rPr>
                                            <m:t>𝐳</m:t>
                                          </m:r>
                                        </m:e>
                                        <m:sub>
                                          <m:r>
                                            <a:rPr lang="en-US" i="1">
                                              <a:solidFill>
                                                <a:schemeClr val="tx1"/>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𝛽</m:t>
                              </m:r>
                              <m:d>
                                <m:dPr>
                                  <m:begChr m:val="‖"/>
                                  <m:endChr m:val="‖"/>
                                  <m:ctrlPr>
                                    <a:rPr lang="en-US" b="0" i="1" smtClean="0">
                                      <a:solidFill>
                                        <a:schemeClr val="tx1"/>
                                      </a:solidFill>
                                      <a:latin typeface="Cambria Math"/>
                                    </a:rPr>
                                  </m:ctrlPr>
                                </m:dPr>
                                <m:e>
                                  <m:sSub>
                                    <m:sSubPr>
                                      <m:ctrlPr>
                                        <a:rPr lang="en-US" b="0" i="1" smtClean="0">
                                          <a:solidFill>
                                            <a:schemeClr val="tx1"/>
                                          </a:solidFill>
                                          <a:latin typeface="Cambria Math"/>
                                        </a:rPr>
                                      </m:ctrlPr>
                                    </m:sSubPr>
                                    <m:e>
                                      <m:r>
                                        <a:rPr lang="en-US" b="1" i="0" smtClean="0">
                                          <a:solidFill>
                                            <a:schemeClr val="tx1"/>
                                          </a:solidFill>
                                          <a:latin typeface="Cambria Math"/>
                                        </a:rPr>
                                        <m:t>𝐳</m:t>
                                      </m:r>
                                    </m:e>
                                    <m:sub>
                                      <m:r>
                                        <a:rPr lang="en-US" b="0" i="1" smtClean="0">
                                          <a:solidFill>
                                            <a:schemeClr val="tx1"/>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p>
              <a:p>
                <a:pPr marL="0" indent="0">
                  <a:buNone/>
                </a:pPr>
                <a:r>
                  <a:rPr lang="en-US" dirty="0"/>
                  <a:t>Subject to </a:t>
                </a:r>
                <a:r>
                  <a:rPr lang="en-US" dirty="0" smtClean="0"/>
                  <a:t>  </a:t>
                </a:r>
                <a14:m>
                  <m:oMath xmlns:m="http://schemas.openxmlformats.org/officeDocument/2006/math">
                    <m:sSubSup>
                      <m:sSubSupPr>
                        <m:ctrlPr>
                          <a:rPr lang="en-US" b="0" i="1" smtClean="0">
                            <a:latin typeface="Cambria Math"/>
                          </a:rPr>
                        </m:ctrlPr>
                      </m:sSubSupPr>
                      <m:e>
                        <m:d>
                          <m:dPr>
                            <m:begChr m:val="‖"/>
                            <m:endChr m:val="‖"/>
                            <m:ctrlPr>
                              <a:rPr lang="en-US" i="1" smtClean="0">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𝐝</m:t>
                                </m:r>
                              </m:e>
                              <m:sub>
                                <m:r>
                                  <a:rPr lang="en-US" b="0" i="1" smtClean="0">
                                    <a:solidFill>
                                      <a:srgbClr val="FF0000"/>
                                    </a:solidFill>
                                    <a:latin typeface="Cambria Math"/>
                                  </a:rPr>
                                  <m:t>𝑘</m:t>
                                </m:r>
                              </m:sub>
                            </m:sSub>
                          </m:e>
                        </m:d>
                      </m:e>
                      <m:sub>
                        <m:r>
                          <a:rPr lang="en-US" b="0" i="1" smtClean="0">
                            <a:latin typeface="Cambria Math"/>
                          </a:rPr>
                          <m:t>2</m:t>
                        </m:r>
                      </m:sub>
                      <m:sup>
                        <m:r>
                          <a:rPr lang="en-US" b="0" i="1" smtClean="0">
                            <a:latin typeface="Cambria Math"/>
                          </a:rPr>
                          <m:t>2</m:t>
                        </m:r>
                      </m:sup>
                    </m:sSubSup>
                    <m:r>
                      <a:rPr lang="en-US" b="0" i="1" smtClean="0">
                        <a:latin typeface="Cambria Math"/>
                      </a:rPr>
                      <m:t>≤1     </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∈{1,…,</m:t>
                    </m:r>
                    <m:r>
                      <a:rPr lang="en-US" b="0" i="1" smtClean="0">
                        <a:latin typeface="Cambria Math"/>
                        <a:ea typeface="Cambria Math"/>
                      </a:rPr>
                      <m:t>𝐾</m:t>
                    </m:r>
                    <m:r>
                      <a:rPr lang="en-US" b="0" i="1" smtClean="0">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3"/>
                <a:stretch>
                  <a:fillRect l="-19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81200" y="4038600"/>
                <a:ext cx="5144742" cy="646331"/>
              </a:xfrm>
              <a:prstGeom prst="rect">
                <a:avLst/>
              </a:prstGeom>
              <a:noFill/>
            </p:spPr>
            <p:txBody>
              <a:bodyPr wrap="none" rtlCol="0">
                <a:spAutoFit/>
              </a:bodyPr>
              <a:lstStyle/>
              <a:p>
                <a:pPr>
                  <a:defRPr/>
                </a:pPr>
                <a:r>
                  <a:rPr lang="en-US" sz="3600" dirty="0"/>
                  <a:t>Fix </a:t>
                </a:r>
                <a14:m>
                  <m:oMath xmlns:m="http://schemas.openxmlformats.org/officeDocument/2006/math">
                    <m:r>
                      <a:rPr lang="en-US" sz="3600" b="1" i="0">
                        <a:latin typeface="Cambria Math"/>
                      </a:rPr>
                      <m:t>𝐳</m:t>
                    </m:r>
                  </m:oMath>
                </a14:m>
                <a:r>
                  <a:rPr lang="en-US" sz="3600" dirty="0"/>
                  <a:t>, solve for the filters </a:t>
                </a:r>
                <a14:m>
                  <m:oMath xmlns:m="http://schemas.openxmlformats.org/officeDocument/2006/math">
                    <m:r>
                      <a:rPr lang="en-US" sz="3600" b="1" i="0">
                        <a:latin typeface="Cambria Math"/>
                      </a:rPr>
                      <m:t>𝐝</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981200" y="4038600"/>
                <a:ext cx="5144742" cy="646331"/>
              </a:xfrm>
              <a:prstGeom prst="rect">
                <a:avLst/>
              </a:prstGeom>
              <a:blipFill rotWithShape="1">
                <a:blip r:embed="rId4"/>
                <a:stretch>
                  <a:fillRect l="-3555" t="-14151" b="-33962"/>
                </a:stretch>
              </a:blipFill>
            </p:spPr>
            <p:txBody>
              <a:bodyPr/>
              <a:lstStyle/>
              <a:p>
                <a:r>
                  <a:rPr lang="en-US">
                    <a:noFill/>
                  </a:rPr>
                  <a:t> </a:t>
                </a:r>
              </a:p>
            </p:txBody>
          </p:sp>
        </mc:Fallback>
      </mc:AlternateContent>
      <p:sp>
        <p:nvSpPr>
          <p:cNvPr id="9" name="Rectangle 8"/>
          <p:cNvSpPr/>
          <p:nvPr/>
        </p:nvSpPr>
        <p:spPr>
          <a:xfrm>
            <a:off x="6248400" y="1943100"/>
            <a:ext cx="2667000" cy="6477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00225" y="2562225"/>
            <a:ext cx="809625" cy="457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52600" y="5257800"/>
            <a:ext cx="3645165" cy="646331"/>
          </a:xfrm>
          <a:prstGeom prst="rect">
            <a:avLst/>
          </a:prstGeom>
          <a:noFill/>
          <a:ln w="28575">
            <a:solidFill>
              <a:schemeClr val="accent5">
                <a:lumMod val="75000"/>
              </a:schemeClr>
            </a:solidFill>
          </a:ln>
        </p:spPr>
        <p:txBody>
          <a:bodyPr wrap="none" rtlCol="0">
            <a:spAutoFit/>
          </a:bodyPr>
          <a:lstStyle/>
          <a:p>
            <a:r>
              <a:rPr lang="en-US" sz="3600" b="1" dirty="0" smtClean="0"/>
              <a:t>Filter Update Step</a:t>
            </a:r>
            <a:endParaRPr lang="en-US" sz="3600" b="1" dirty="0"/>
          </a:p>
        </p:txBody>
      </p:sp>
      <p:sp>
        <p:nvSpPr>
          <p:cNvPr id="12" name="Rectangle 11"/>
          <p:cNvSpPr/>
          <p:nvPr/>
        </p:nvSpPr>
        <p:spPr>
          <a:xfrm>
            <a:off x="5791200" y="4800600"/>
            <a:ext cx="1819275" cy="1740984"/>
          </a:xfrm>
          <a:prstGeom prst="rect">
            <a:avLst/>
          </a:prstGeom>
          <a:blipFill rotWithShape="1">
            <a:blip r:embed="rId5"/>
            <a:stretch>
              <a:fillRect/>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9011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Inferring Feature Maps</a:t>
            </a:r>
            <a:endParaRPr lang="en-US" dirty="0"/>
          </a:p>
        </p:txBody>
      </p:sp>
      <mc:AlternateContent xmlns:mc="http://schemas.openxmlformats.org/markup-compatibility/2006" xmlns:a14="http://schemas.microsoft.com/office/drawing/2010/main">
        <mc:Choice Requires="a14">
          <p:sp>
            <p:nvSpPr>
              <p:cNvPr id="4" name="Content Placeholder 2"/>
              <p:cNvSpPr txBox="1">
                <a:spLocks noGrp="1"/>
              </p:cNvSpPr>
              <p:nvPr>
                <p:ph idx="1"/>
              </p:nvPr>
            </p:nvSpPr>
            <p:spPr>
              <a:xfrm>
                <a:off x="457200" y="14478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smtClean="0">
                                      <a:solidFill>
                                        <a:srgbClr val="FF0000"/>
                                      </a:solidFill>
                                      <a:latin typeface="Cambria Math"/>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chemeClr val="tx1"/>
                                              </a:solidFill>
                                              <a:latin typeface="Cambria Math"/>
                                            </a:rPr>
                                          </m:ctrlPr>
                                        </m:sSubPr>
                                        <m:e>
                                          <m:r>
                                            <a:rPr lang="en-US" b="1">
                                              <a:solidFill>
                                                <a:schemeClr val="tx1"/>
                                              </a:solidFill>
                                              <a:latin typeface="Cambria Math"/>
                                            </a:rPr>
                                            <m:t>𝐝</m:t>
                                          </m:r>
                                        </m:e>
                                        <m:sub>
                                          <m:r>
                                            <a:rPr lang="en-US" i="1">
                                              <a:solidFill>
                                                <a:schemeClr val="tx1"/>
                                              </a:solidFill>
                                              <a:latin typeface="Cambria Math"/>
                                            </a:rPr>
                                            <m:t>𝑘</m:t>
                                          </m:r>
                                        </m:sub>
                                      </m:sSub>
                                      <m:r>
                                        <a:rPr lang="en-US" i="1">
                                          <a:solidFill>
                                            <a:schemeClr val="tx1"/>
                                          </a:solidFill>
                                          <a:latin typeface="Cambria Math"/>
                                        </a:rPr>
                                        <m:t>∗</m:t>
                                      </m:r>
                                      <m:sSub>
                                        <m:sSubPr>
                                          <m:ctrlPr>
                                            <a:rPr lang="en-US" i="1" smtClean="0">
                                              <a:solidFill>
                                                <a:srgbClr val="FF0000"/>
                                              </a:solidFill>
                                              <a:latin typeface="Cambria Math"/>
                                            </a:rPr>
                                          </m:ctrlPr>
                                        </m:sSubPr>
                                        <m:e>
                                          <m:r>
                                            <a:rPr lang="en-US" b="1">
                                              <a:solidFill>
                                                <a:srgbClr val="FF0000"/>
                                              </a:solidFill>
                                              <a:latin typeface="Cambria Math"/>
                                            </a:rPr>
                                            <m:t>𝐳</m:t>
                                          </m:r>
                                        </m:e>
                                        <m:sub>
                                          <m:r>
                                            <a:rPr lang="en-US" i="1">
                                              <a:solidFill>
                                                <a:srgbClr val="FF0000"/>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d>
                                <m:dPr>
                                  <m:begChr m:val="‖"/>
                                  <m:endChr m:val="‖"/>
                                  <m:ctrlPr>
                                    <a:rPr lang="en-US" b="0" i="1" smtClean="0">
                                      <a:solidFill>
                                        <a:schemeClr val="tx1"/>
                                      </a:solidFill>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𝐳</m:t>
                                      </m:r>
                                    </m:e>
                                    <m:sub>
                                      <m:r>
                                        <a:rPr lang="en-US" b="0" i="1" smtClean="0">
                                          <a:solidFill>
                                            <a:srgbClr val="FF0000"/>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p>
              <a:p>
                <a:pPr marL="0" indent="0">
                  <a:buFont typeface="Arial" panose="020B0604020202020204" pitchFamily="34" charset="0"/>
                  <a:buNone/>
                </a:pPr>
                <a:endParaRPr lang="en-US" sz="1800" dirty="0" smtClean="0"/>
              </a:p>
              <a:p>
                <a:pPr marL="0" indent="0">
                  <a:buFont typeface="Arial" panose="020B0604020202020204" pitchFamily="34" charset="0"/>
                  <a:buNone/>
                </a:pPr>
                <a:r>
                  <a:rPr lang="en-US" sz="3000" dirty="0" smtClean="0"/>
                  <a:t>Introduce an auxiliary variable </a:t>
                </a:r>
                <a14:m>
                  <m:oMath xmlns:m="http://schemas.openxmlformats.org/officeDocument/2006/math">
                    <m:r>
                      <a:rPr lang="en-US" sz="3000" b="1" i="0" smtClean="0">
                        <a:solidFill>
                          <a:srgbClr val="FF0000"/>
                        </a:solidFill>
                        <a:latin typeface="Cambria Math"/>
                      </a:rPr>
                      <m:t>𝐭</m:t>
                    </m:r>
                  </m:oMath>
                </a14:m>
                <a:endParaRPr lang="en-US" sz="3000" b="1" dirty="0" smtClean="0">
                  <a:solidFill>
                    <a:srgbClr val="FF0000"/>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a:rPr>
                          </m:ctrlPr>
                        </m:funcPr>
                        <m:fName>
                          <m:limLow>
                            <m:limLowPr>
                              <m:ctrlPr>
                                <a:rPr lang="en-US" sz="2400" i="1">
                                  <a:latin typeface="Cambria Math"/>
                                </a:rPr>
                              </m:ctrlPr>
                            </m:limLowPr>
                            <m:e>
                              <m:r>
                                <m:rPr>
                                  <m:sty m:val="p"/>
                                </m:rPr>
                                <a:rPr lang="en-US" sz="2400">
                                  <a:latin typeface="Cambria Math"/>
                                </a:rPr>
                                <m:t>argmin</m:t>
                              </m:r>
                            </m:e>
                            <m:lim>
                              <m:sSub>
                                <m:sSubPr>
                                  <m:ctrlPr>
                                    <a:rPr lang="en-US" sz="2400" b="1" i="1">
                                      <a:solidFill>
                                        <a:srgbClr val="FF0000"/>
                                      </a:solidFill>
                                      <a:latin typeface="Cambria Math"/>
                                    </a:rPr>
                                  </m:ctrlPr>
                                </m:sSubPr>
                                <m:e>
                                  <m:r>
                                    <a:rPr lang="en-US" sz="2400" b="1" i="0" smtClean="0">
                                      <a:solidFill>
                                        <a:srgbClr val="FF0000"/>
                                      </a:solidFill>
                                      <a:latin typeface="Cambria Math"/>
                                    </a:rPr>
                                    <m:t>𝐭</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r>
                                <a:rPr lang="en-US" sz="2400" b="1" i="1" smtClean="0">
                                  <a:solidFill>
                                    <a:srgbClr val="FF0000"/>
                                  </a:solidFill>
                                  <a:latin typeface="Cambria Math"/>
                                </a:rPr>
                                <m:t>,</m:t>
                              </m:r>
                              <m:sSub>
                                <m:sSubPr>
                                  <m:ctrlPr>
                                    <a:rPr lang="en-US" sz="2400" b="1" i="1" smtClean="0">
                                      <a:solidFill>
                                        <a:srgbClr val="FF0000"/>
                                      </a:solidFill>
                                      <a:latin typeface="Cambria Math"/>
                                    </a:rPr>
                                  </m:ctrlPr>
                                </m:sSubPr>
                                <m:e>
                                  <m:r>
                                    <a:rPr lang="en-US" sz="2400" b="1">
                                      <a:solidFill>
                                        <a:srgbClr val="FF0000"/>
                                      </a:solidFill>
                                      <a:latin typeface="Cambria Math"/>
                                    </a:rPr>
                                    <m:t>𝐳</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lim>
                          </m:limLow>
                        </m:fName>
                        <m:e>
                          <m:f>
                            <m:fPr>
                              <m:ctrlPr>
                                <a:rPr lang="en-US" sz="2400" i="1">
                                  <a:latin typeface="Cambria Math"/>
                                </a:rPr>
                              </m:ctrlPr>
                            </m:fPr>
                            <m:num>
                              <m:r>
                                <a:rPr lang="en-US" sz="2400" i="1">
                                  <a:latin typeface="Cambria Math"/>
                                </a:rPr>
                                <m:t>1</m:t>
                              </m:r>
                            </m:num>
                            <m:den>
                              <m:r>
                                <a:rPr lang="en-US" sz="2400" i="1">
                                  <a:latin typeface="Cambria Math"/>
                                </a:rPr>
                                <m:t>2</m:t>
                              </m:r>
                            </m:den>
                          </m:f>
                          <m:sSubSup>
                            <m:sSubSupPr>
                              <m:ctrlPr>
                                <a:rPr lang="en-US" sz="2400" i="1">
                                  <a:latin typeface="Cambria Math"/>
                                </a:rPr>
                              </m:ctrlPr>
                            </m:sSubSupPr>
                            <m:e>
                              <m:d>
                                <m:dPr>
                                  <m:begChr m:val="‖"/>
                                  <m:endChr m:val="‖"/>
                                  <m:ctrlPr>
                                    <a:rPr lang="en-US" sz="2400" i="1">
                                      <a:latin typeface="Cambria Math"/>
                                    </a:rPr>
                                  </m:ctrlPr>
                                </m:dPr>
                                <m:e>
                                  <m:r>
                                    <a:rPr lang="en-US" sz="2400" b="1">
                                      <a:latin typeface="Cambria Math"/>
                                    </a:rPr>
                                    <m:t>𝐱</m:t>
                                  </m:r>
                                  <m:r>
                                    <a:rPr lang="en-US" sz="2400" i="1">
                                      <a:latin typeface="Cambria Math"/>
                                    </a:rPr>
                                    <m:t>−</m:t>
                                  </m:r>
                                  <m:nary>
                                    <m:naryPr>
                                      <m:chr m:val="∑"/>
                                      <m:ctrlPr>
                                        <a:rPr lang="en-US" sz="2400" i="1">
                                          <a:latin typeface="Cambria Math"/>
                                        </a:rPr>
                                      </m:ctrlPr>
                                    </m:naryPr>
                                    <m:sub>
                                      <m:r>
                                        <m:rPr>
                                          <m:brk m:alnAt="23"/>
                                        </m:rPr>
                                        <a:rPr lang="en-US" sz="2400" i="1">
                                          <a:latin typeface="Cambria Math"/>
                                        </a:rPr>
                                        <m:t>𝑘</m:t>
                                      </m:r>
                                      <m:r>
                                        <a:rPr lang="en-US" sz="2400" i="1">
                                          <a:latin typeface="Cambria Math"/>
                                        </a:rPr>
                                        <m:t>=1</m:t>
                                      </m:r>
                                    </m:sub>
                                    <m:sup>
                                      <m:r>
                                        <a:rPr lang="en-US" sz="2400" i="1">
                                          <a:latin typeface="Cambria Math"/>
                                        </a:rPr>
                                        <m:t>𝐾</m:t>
                                      </m:r>
                                    </m:sup>
                                    <m:e>
                                      <m:sSub>
                                        <m:sSubPr>
                                          <m:ctrlPr>
                                            <a:rPr lang="en-US" sz="2400" i="1">
                                              <a:latin typeface="Cambria Math"/>
                                            </a:rPr>
                                          </m:ctrlPr>
                                        </m:sSubPr>
                                        <m:e>
                                          <m:r>
                                            <a:rPr lang="en-US" sz="2400" b="1">
                                              <a:latin typeface="Cambria Math"/>
                                            </a:rPr>
                                            <m:t>𝐝</m:t>
                                          </m:r>
                                        </m:e>
                                        <m:sub>
                                          <m:r>
                                            <a:rPr lang="en-US" sz="2400" i="1">
                                              <a:latin typeface="Cambria Math"/>
                                            </a:rPr>
                                            <m:t>𝑘</m:t>
                                          </m:r>
                                        </m:sub>
                                      </m:sSub>
                                      <m:r>
                                        <a:rPr lang="en-US" sz="2400" i="1">
                                          <a:latin typeface="Cambria Math"/>
                                        </a:rPr>
                                        <m:t>∗</m:t>
                                      </m:r>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e>
                                  </m:nary>
                                </m:e>
                              </m:d>
                            </m:e>
                            <m:sub>
                              <m:r>
                                <a:rPr lang="en-US" sz="2400" i="1">
                                  <a:latin typeface="Cambria Math"/>
                                </a:rPr>
                                <m:t>2</m:t>
                              </m:r>
                            </m:sub>
                            <m:sup>
                              <m:r>
                                <a:rPr lang="en-US" sz="2400" i="1">
                                  <a:latin typeface="Cambria Math"/>
                                </a:rPr>
                                <m:t>2</m:t>
                              </m:r>
                            </m:sup>
                          </m:sSubSup>
                          <m:r>
                            <a:rPr lang="en-US" sz="2400" i="1">
                              <a:latin typeface="Cambria Math"/>
                            </a:rPr>
                            <m:t>+</m:t>
                          </m:r>
                          <m:sSubSup>
                            <m:sSubSupPr>
                              <m:ctrlPr>
                                <a:rPr lang="en-US" sz="2400" b="0" i="1" smtClean="0">
                                  <a:solidFill>
                                    <a:schemeClr val="tx1"/>
                                  </a:solidFill>
                                  <a:latin typeface="Cambria Math"/>
                                </a:rPr>
                              </m:ctrlPr>
                            </m:sSubSupPr>
                            <m:e>
                              <m:r>
                                <a:rPr lang="en-US" sz="2400" b="0" i="1" smtClean="0">
                                  <a:solidFill>
                                    <a:schemeClr val="tx1"/>
                                  </a:solidFill>
                                  <a:latin typeface="Cambria Math"/>
                                </a:rPr>
                                <m:t>𝜆</m:t>
                              </m:r>
                              <m:d>
                                <m:dPr>
                                  <m:begChr m:val="‖"/>
                                  <m:endChr m:val="‖"/>
                                  <m:ctrlPr>
                                    <a:rPr lang="en-US" sz="2400" i="1" smtClean="0">
                                      <a:solidFill>
                                        <a:schemeClr val="tx1"/>
                                      </a:solidFill>
                                      <a:latin typeface="Cambria Math"/>
                                    </a:rPr>
                                  </m:ctrlPr>
                                </m:dPr>
                                <m:e>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r>
                                    <a:rPr lang="en-US" sz="2400" b="0" i="1" smtClean="0">
                                      <a:solidFill>
                                        <a:schemeClr val="tx1"/>
                                      </a:solidFill>
                                      <a:latin typeface="Cambria Math"/>
                                    </a:rPr>
                                    <m:t>−</m:t>
                                  </m:r>
                                  <m:sSub>
                                    <m:sSubPr>
                                      <m:ctrlPr>
                                        <a:rPr lang="en-US" sz="2400" b="0" i="1" smtClean="0">
                                          <a:solidFill>
                                            <a:srgbClr val="FF0000"/>
                                          </a:solidFill>
                                          <a:latin typeface="Cambria Math"/>
                                        </a:rPr>
                                      </m:ctrlPr>
                                    </m:sSubPr>
                                    <m:e>
                                      <m:r>
                                        <a:rPr lang="en-US" sz="2400" b="1" i="0" smtClean="0">
                                          <a:solidFill>
                                            <a:srgbClr val="FF0000"/>
                                          </a:solidFill>
                                          <a:latin typeface="Cambria Math"/>
                                        </a:rPr>
                                        <m:t>𝐭</m:t>
                                      </m:r>
                                    </m:e>
                                    <m:sub>
                                      <m:r>
                                        <a:rPr lang="en-US" sz="2400" b="0" i="1" smtClean="0">
                                          <a:solidFill>
                                            <a:srgbClr val="FF0000"/>
                                          </a:solidFill>
                                          <a:latin typeface="Cambria Math"/>
                                        </a:rPr>
                                        <m:t>𝑘</m:t>
                                      </m:r>
                                    </m:sub>
                                  </m:sSub>
                                </m:e>
                              </m:d>
                            </m:e>
                            <m:sub>
                              <m:r>
                                <a:rPr lang="en-US" sz="2400" b="0" i="1" smtClean="0">
                                  <a:solidFill>
                                    <a:schemeClr val="tx1"/>
                                  </a:solidFill>
                                  <a:latin typeface="Cambria Math"/>
                                </a:rPr>
                                <m:t>2</m:t>
                              </m:r>
                            </m:sub>
                            <m:sup>
                              <m:r>
                                <a:rPr lang="en-US" sz="2400" b="0" i="1" smtClean="0">
                                  <a:solidFill>
                                    <a:schemeClr val="tx1"/>
                                  </a:solidFill>
                                  <a:latin typeface="Cambria Math"/>
                                </a:rPr>
                                <m:t>2</m:t>
                              </m:r>
                            </m:sup>
                          </m:sSubSup>
                        </m:e>
                      </m:func>
                      <m:r>
                        <a:rPr lang="en-US" sz="2400" b="0" i="1" smtClean="0">
                          <a:solidFill>
                            <a:schemeClr val="tx1"/>
                          </a:solidFill>
                          <a:latin typeface="Cambria Math"/>
                        </a:rPr>
                        <m:t>+</m:t>
                      </m:r>
                      <m:sSub>
                        <m:sSubPr>
                          <m:ctrlPr>
                            <a:rPr lang="en-US" sz="2800" i="1">
                              <a:solidFill>
                                <a:schemeClr val="tx1"/>
                              </a:solidFill>
                              <a:latin typeface="Cambria Math"/>
                            </a:rPr>
                          </m:ctrlPr>
                        </m:sSubPr>
                        <m:e>
                          <m:r>
                            <a:rPr lang="en-US" sz="2800" b="0" i="1" smtClean="0">
                              <a:solidFill>
                                <a:schemeClr val="tx1"/>
                              </a:solidFill>
                              <a:latin typeface="Cambria Math"/>
                            </a:rPr>
                            <m:t>𝛽</m:t>
                          </m:r>
                          <m:d>
                            <m:dPr>
                              <m:begChr m:val="‖"/>
                              <m:endChr m:val="‖"/>
                              <m:ctrlPr>
                                <a:rPr lang="en-US" sz="2800" i="1">
                                  <a:solidFill>
                                    <a:schemeClr val="tx1"/>
                                  </a:solidFill>
                                  <a:latin typeface="Cambria Math"/>
                                </a:rPr>
                              </m:ctrlPr>
                            </m:dPr>
                            <m:e>
                              <m:sSub>
                                <m:sSubPr>
                                  <m:ctrlPr>
                                    <a:rPr lang="en-US" sz="2800" i="1" smtClean="0">
                                      <a:solidFill>
                                        <a:srgbClr val="FF0000"/>
                                      </a:solidFill>
                                      <a:latin typeface="Cambria Math"/>
                                    </a:rPr>
                                  </m:ctrlPr>
                                </m:sSubPr>
                                <m:e>
                                  <m:r>
                                    <a:rPr lang="en-US" sz="2800" b="1" i="0" smtClean="0">
                                      <a:solidFill>
                                        <a:srgbClr val="FF0000"/>
                                      </a:solidFill>
                                      <a:latin typeface="Cambria Math"/>
                                    </a:rPr>
                                    <m:t>𝐭</m:t>
                                  </m:r>
                                </m:e>
                                <m:sub>
                                  <m:r>
                                    <a:rPr lang="en-US" sz="2800" i="1">
                                      <a:solidFill>
                                        <a:srgbClr val="FF0000"/>
                                      </a:solidFill>
                                      <a:latin typeface="Cambria Math"/>
                                    </a:rPr>
                                    <m:t>𝑘</m:t>
                                  </m:r>
                                </m:sub>
                              </m:sSub>
                            </m:e>
                          </m:d>
                        </m:e>
                        <m:sub>
                          <m:r>
                            <a:rPr lang="en-US" sz="2800" i="1">
                              <a:solidFill>
                                <a:schemeClr val="tx1"/>
                              </a:solidFill>
                              <a:latin typeface="Cambria Math"/>
                            </a:rPr>
                            <m:t>1</m:t>
                          </m:r>
                        </m:sub>
                      </m:sSub>
                    </m:oMath>
                  </m:oMathPara>
                </a14:m>
                <a:endParaRPr lang="en-US" sz="3000" dirty="0" smtClean="0"/>
              </a:p>
            </p:txBody>
          </p:sp>
        </mc:Choice>
        <mc:Fallback xmlns="">
          <p:sp>
            <p:nvSpPr>
              <p:cNvPr id="4" name="Content Placeholder 2"/>
              <p:cNvSpPr txBox="1">
                <a:spLocks noGrp="1" noRot="1" noChangeAspect="1" noMove="1" noResize="1" noEditPoints="1" noAdjustHandles="1" noChangeArrowheads="1" noChangeShapeType="1" noTextEdit="1"/>
              </p:cNvSpPr>
              <p:nvPr>
                <p:ph idx="1"/>
              </p:nvPr>
            </p:nvSpPr>
            <p:spPr>
              <a:xfrm>
                <a:off x="457200" y="1447800"/>
                <a:ext cx="8229600" cy="4525963"/>
              </a:xfrm>
              <a:prstGeom prst="rect">
                <a:avLst/>
              </a:prstGeom>
              <a:blipFill rotWithShape="1">
                <a:blip r:embed="rId2"/>
                <a:stretch>
                  <a:fillRect l="-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514725" y="5657850"/>
                <a:ext cx="4762500" cy="954107"/>
              </a:xfrm>
              <a:prstGeom prst="rect">
                <a:avLst/>
              </a:prstGeom>
              <a:ln w="12700">
                <a:solidFill>
                  <a:srgbClr val="FF0000"/>
                </a:solidFill>
              </a:ln>
            </p:spPr>
            <p:txBody>
              <a:bodyPr wrap="square">
                <a:spAutoFit/>
              </a:bodyPr>
              <a:lstStyle/>
              <a:p>
                <a:pPr algn="ctr"/>
                <a:r>
                  <a:rPr lang="en-US" sz="2800" dirty="0" smtClean="0">
                    <a:sym typeface="Wingdings" panose="05000000000000000000" pitchFamily="2" charset="2"/>
                  </a:rPr>
                  <a:t>Separate the convolution from </a:t>
                </a:r>
                <a14:m>
                  <m:oMath xmlns:m="http://schemas.openxmlformats.org/officeDocument/2006/math">
                    <m:sSub>
                      <m:sSubPr>
                        <m:ctrlPr>
                          <a:rPr lang="en-US" sz="2800" b="0" i="1" smtClean="0">
                            <a:latin typeface="Cambria Math"/>
                            <a:sym typeface="Wingdings" panose="05000000000000000000" pitchFamily="2" charset="2"/>
                          </a:rPr>
                        </m:ctrlPr>
                      </m:sSubPr>
                      <m:e>
                        <m:r>
                          <a:rPr lang="en-US" sz="2800" b="0" i="1" smtClean="0">
                            <a:latin typeface="Cambria Math"/>
                            <a:sym typeface="Wingdings" panose="05000000000000000000" pitchFamily="2" charset="2"/>
                          </a:rPr>
                          <m:t>𝐿</m:t>
                        </m:r>
                      </m:e>
                      <m:sub>
                        <m:r>
                          <a:rPr lang="en-US" sz="2800" b="0" i="1" smtClean="0">
                            <a:latin typeface="Cambria Math"/>
                            <a:sym typeface="Wingdings" panose="05000000000000000000" pitchFamily="2" charset="2"/>
                          </a:rPr>
                          <m:t>1</m:t>
                        </m:r>
                      </m:sub>
                    </m:sSub>
                  </m:oMath>
                </a14:m>
                <a:r>
                  <a:rPr lang="en-US" sz="2800" dirty="0" smtClean="0"/>
                  <a:t> regularization</a:t>
                </a:r>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3514725" y="5657850"/>
                <a:ext cx="4762500" cy="954107"/>
              </a:xfrm>
              <a:prstGeom prst="rect">
                <a:avLst/>
              </a:prstGeom>
              <a:blipFill rotWithShape="1">
                <a:blip r:embed="rId3"/>
                <a:stretch>
                  <a:fillRect l="-639" t="-5031" r="-2299" b="-16352"/>
                </a:stretch>
              </a:blipFill>
              <a:ln w="12700">
                <a:solidFill>
                  <a:srgbClr val="FF0000"/>
                </a:solidFill>
              </a:ln>
            </p:spPr>
            <p:txBody>
              <a:bodyPr/>
              <a:lstStyle/>
              <a:p>
                <a:r>
                  <a:rPr lang="en-US">
                    <a:noFill/>
                  </a:rPr>
                  <a:t> </a:t>
                </a:r>
              </a:p>
            </p:txBody>
          </p:sp>
        </mc:Fallback>
      </mc:AlternateContent>
      <p:sp>
        <p:nvSpPr>
          <p:cNvPr id="6" name="Right Brace 5"/>
          <p:cNvSpPr/>
          <p:nvPr/>
        </p:nvSpPr>
        <p:spPr>
          <a:xfrm rot="5400000">
            <a:off x="7429500" y="4991100"/>
            <a:ext cx="304800" cy="990600"/>
          </a:xfrm>
          <a:prstGeom prst="rightBrace">
            <a:avLst>
              <a:gd name="adj1" fmla="val 40833"/>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p:cNvSpPr/>
          <p:nvPr/>
        </p:nvSpPr>
        <p:spPr>
          <a:xfrm rot="5400000">
            <a:off x="3848100" y="4838700"/>
            <a:ext cx="304800" cy="1295400"/>
          </a:xfrm>
          <a:prstGeom prst="rightBrace">
            <a:avLst>
              <a:gd name="adj1" fmla="val 40833"/>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2727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Inferring Feature Maps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45259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a:rPr>
                          </m:ctrlPr>
                        </m:funcPr>
                        <m:fName>
                          <m:limLow>
                            <m:limLowPr>
                              <m:ctrlPr>
                                <a:rPr lang="en-US" sz="2400" i="1">
                                  <a:solidFill>
                                    <a:schemeClr val="tx1"/>
                                  </a:solidFill>
                                  <a:latin typeface="Cambria Math"/>
                                </a:rPr>
                              </m:ctrlPr>
                            </m:limLowPr>
                            <m:e>
                              <m:r>
                                <m:rPr>
                                  <m:sty m:val="p"/>
                                </m:rPr>
                                <a:rPr lang="en-US" sz="2400">
                                  <a:solidFill>
                                    <a:schemeClr val="tx1"/>
                                  </a:solidFill>
                                  <a:latin typeface="Cambria Math"/>
                                </a:rPr>
                                <m:t>argmin</m:t>
                              </m:r>
                            </m:e>
                            <m:lim>
                              <m:sSub>
                                <m:sSubPr>
                                  <m:ctrlPr>
                                    <a:rPr lang="en-US" sz="2400" b="1" i="1" smtClean="0">
                                      <a:solidFill>
                                        <a:srgbClr val="FF0000"/>
                                      </a:solidFill>
                                      <a:latin typeface="Cambria Math"/>
                                    </a:rPr>
                                  </m:ctrlPr>
                                </m:sSubPr>
                                <m:e>
                                  <m:r>
                                    <a:rPr lang="en-US" sz="2400" b="1">
                                      <a:solidFill>
                                        <a:srgbClr val="FF0000"/>
                                      </a:solidFill>
                                      <a:latin typeface="Cambria Math"/>
                                    </a:rPr>
                                    <m:t>𝐭</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r>
                                <a:rPr lang="en-US" sz="2400" b="1" i="1">
                                  <a:solidFill>
                                    <a:srgbClr val="FF0000"/>
                                  </a:solidFill>
                                  <a:latin typeface="Cambria Math"/>
                                </a:rPr>
                                <m:t>,</m:t>
                              </m:r>
                              <m:sSub>
                                <m:sSubPr>
                                  <m:ctrlPr>
                                    <a:rPr lang="en-US" sz="2400" b="1" i="1">
                                      <a:solidFill>
                                        <a:srgbClr val="FF0000"/>
                                      </a:solidFill>
                                      <a:latin typeface="Cambria Math"/>
                                    </a:rPr>
                                  </m:ctrlPr>
                                </m:sSubPr>
                                <m:e>
                                  <m:r>
                                    <a:rPr lang="en-US" sz="2400" b="1">
                                      <a:solidFill>
                                        <a:srgbClr val="FF0000"/>
                                      </a:solidFill>
                                      <a:latin typeface="Cambria Math"/>
                                    </a:rPr>
                                    <m:t>𝐳</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lim>
                          </m:limLow>
                        </m:fName>
                        <m:e>
                          <m:f>
                            <m:fPr>
                              <m:ctrlPr>
                                <a:rPr lang="en-US" sz="2400" i="1">
                                  <a:solidFill>
                                    <a:schemeClr val="tx1"/>
                                  </a:solidFill>
                                  <a:latin typeface="Cambria Math"/>
                                </a:rPr>
                              </m:ctrlPr>
                            </m:fPr>
                            <m:num>
                              <m:r>
                                <a:rPr lang="en-US" sz="2400" i="1">
                                  <a:solidFill>
                                    <a:schemeClr val="tx1"/>
                                  </a:solidFill>
                                  <a:latin typeface="Cambria Math"/>
                                </a:rPr>
                                <m:t>1</m:t>
                              </m:r>
                            </m:num>
                            <m:den>
                              <m:r>
                                <a:rPr lang="en-US" sz="2400" i="1">
                                  <a:solidFill>
                                    <a:schemeClr val="tx1"/>
                                  </a:solidFill>
                                  <a:latin typeface="Cambria Math"/>
                                </a:rPr>
                                <m:t>2</m:t>
                              </m:r>
                            </m:den>
                          </m:f>
                          <m:sSubSup>
                            <m:sSubSupPr>
                              <m:ctrlPr>
                                <a:rPr lang="en-US" sz="2400" i="1">
                                  <a:solidFill>
                                    <a:schemeClr val="tx1"/>
                                  </a:solidFill>
                                  <a:latin typeface="Cambria Math"/>
                                </a:rPr>
                              </m:ctrlPr>
                            </m:sSubSupPr>
                            <m:e>
                              <m:d>
                                <m:dPr>
                                  <m:begChr m:val="‖"/>
                                  <m:endChr m:val="‖"/>
                                  <m:ctrlPr>
                                    <a:rPr lang="en-US" sz="2400" i="1">
                                      <a:solidFill>
                                        <a:schemeClr val="tx1"/>
                                      </a:solidFill>
                                      <a:latin typeface="Cambria Math"/>
                                    </a:rPr>
                                  </m:ctrlPr>
                                </m:dPr>
                                <m:e>
                                  <m:r>
                                    <a:rPr lang="en-US" sz="2400" b="1">
                                      <a:solidFill>
                                        <a:schemeClr val="tx1"/>
                                      </a:solidFill>
                                      <a:latin typeface="Cambria Math"/>
                                    </a:rPr>
                                    <m:t>𝐱</m:t>
                                  </m:r>
                                  <m:r>
                                    <a:rPr lang="en-US" sz="2400" i="1">
                                      <a:solidFill>
                                        <a:schemeClr val="tx1"/>
                                      </a:solidFill>
                                      <a:latin typeface="Cambria Math"/>
                                    </a:rPr>
                                    <m:t>−</m:t>
                                  </m:r>
                                  <m:nary>
                                    <m:naryPr>
                                      <m:chr m:val="∑"/>
                                      <m:ctrlPr>
                                        <a:rPr lang="en-US" sz="2400" i="1">
                                          <a:solidFill>
                                            <a:schemeClr val="tx1"/>
                                          </a:solidFill>
                                          <a:latin typeface="Cambria Math"/>
                                        </a:rPr>
                                      </m:ctrlPr>
                                    </m:naryPr>
                                    <m:sub>
                                      <m:r>
                                        <m:rPr>
                                          <m:brk m:alnAt="23"/>
                                        </m:rPr>
                                        <a:rPr lang="en-US" sz="2400" i="1">
                                          <a:solidFill>
                                            <a:schemeClr val="tx1"/>
                                          </a:solidFill>
                                          <a:latin typeface="Cambria Math"/>
                                        </a:rPr>
                                        <m:t>𝑘</m:t>
                                      </m:r>
                                      <m:r>
                                        <a:rPr lang="en-US" sz="2400" i="1">
                                          <a:solidFill>
                                            <a:schemeClr val="tx1"/>
                                          </a:solidFill>
                                          <a:latin typeface="Cambria Math"/>
                                        </a:rPr>
                                        <m:t>=1</m:t>
                                      </m:r>
                                    </m:sub>
                                    <m:sup>
                                      <m:r>
                                        <a:rPr lang="en-US" sz="2400" i="1">
                                          <a:solidFill>
                                            <a:schemeClr val="tx1"/>
                                          </a:solidFill>
                                          <a:latin typeface="Cambria Math"/>
                                        </a:rPr>
                                        <m:t>𝐾</m:t>
                                      </m:r>
                                    </m:sup>
                                    <m:e>
                                      <m:sSub>
                                        <m:sSubPr>
                                          <m:ctrlPr>
                                            <a:rPr lang="en-US" sz="2400" i="1">
                                              <a:solidFill>
                                                <a:schemeClr val="tx1"/>
                                              </a:solidFill>
                                              <a:latin typeface="Cambria Math"/>
                                            </a:rPr>
                                          </m:ctrlPr>
                                        </m:sSubPr>
                                        <m:e>
                                          <m:r>
                                            <a:rPr lang="en-US" sz="2400" b="1">
                                              <a:solidFill>
                                                <a:schemeClr val="tx1"/>
                                              </a:solidFill>
                                              <a:latin typeface="Cambria Math"/>
                                            </a:rPr>
                                            <m:t>𝐝</m:t>
                                          </m:r>
                                        </m:e>
                                        <m:sub>
                                          <m:r>
                                            <a:rPr lang="en-US" sz="2400" i="1">
                                              <a:solidFill>
                                                <a:schemeClr val="tx1"/>
                                              </a:solidFill>
                                              <a:latin typeface="Cambria Math"/>
                                            </a:rPr>
                                            <m:t>𝑘</m:t>
                                          </m:r>
                                        </m:sub>
                                      </m:sSub>
                                      <m:r>
                                        <a:rPr lang="en-US" sz="2400" i="1">
                                          <a:solidFill>
                                            <a:schemeClr val="tx1"/>
                                          </a:solidFill>
                                          <a:latin typeface="Cambria Math"/>
                                        </a:rPr>
                                        <m:t>∗</m:t>
                                      </m:r>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e>
                                  </m:nary>
                                </m:e>
                              </m:d>
                            </m:e>
                            <m:sub>
                              <m:r>
                                <a:rPr lang="en-US" sz="2400" i="1">
                                  <a:solidFill>
                                    <a:schemeClr val="tx1"/>
                                  </a:solidFill>
                                  <a:latin typeface="Cambria Math"/>
                                </a:rPr>
                                <m:t>2</m:t>
                              </m:r>
                            </m:sub>
                            <m:sup>
                              <m:r>
                                <a:rPr lang="en-US" sz="2400" i="1">
                                  <a:solidFill>
                                    <a:schemeClr val="tx1"/>
                                  </a:solidFill>
                                  <a:latin typeface="Cambria Math"/>
                                </a:rPr>
                                <m:t>2</m:t>
                              </m:r>
                            </m:sup>
                          </m:sSubSup>
                          <m:r>
                            <a:rPr lang="en-US" sz="2400" i="1">
                              <a:solidFill>
                                <a:schemeClr val="tx1"/>
                              </a:solidFill>
                              <a:latin typeface="Cambria Math"/>
                            </a:rPr>
                            <m:t>+</m:t>
                          </m:r>
                          <m:sSubSup>
                            <m:sSubSupPr>
                              <m:ctrlPr>
                                <a:rPr lang="en-US" sz="2400" i="1">
                                  <a:solidFill>
                                    <a:schemeClr val="tx1"/>
                                  </a:solidFill>
                                  <a:latin typeface="Cambria Math"/>
                                </a:rPr>
                              </m:ctrlPr>
                            </m:sSubSupPr>
                            <m:e>
                              <m:r>
                                <a:rPr lang="en-US" sz="2400" i="1">
                                  <a:solidFill>
                                    <a:schemeClr val="tx1"/>
                                  </a:solidFill>
                                  <a:latin typeface="Cambria Math"/>
                                </a:rPr>
                                <m:t>𝜆</m:t>
                              </m:r>
                              <m:d>
                                <m:dPr>
                                  <m:begChr m:val="‖"/>
                                  <m:endChr m:val="‖"/>
                                  <m:ctrlPr>
                                    <a:rPr lang="en-US" sz="2400" i="1">
                                      <a:solidFill>
                                        <a:schemeClr val="tx1"/>
                                      </a:solidFill>
                                      <a:latin typeface="Cambria Math"/>
                                    </a:rPr>
                                  </m:ctrlPr>
                                </m:dPr>
                                <m:e>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r>
                                    <a:rPr lang="en-US" sz="2400" i="1">
                                      <a:solidFill>
                                        <a:schemeClr val="tx1"/>
                                      </a:solidFill>
                                      <a:latin typeface="Cambria Math"/>
                                    </a:rPr>
                                    <m:t>−</m:t>
                                  </m:r>
                                  <m:sSub>
                                    <m:sSubPr>
                                      <m:ctrlPr>
                                        <a:rPr lang="en-US" sz="2400" i="1" smtClean="0">
                                          <a:solidFill>
                                            <a:srgbClr val="FF0000"/>
                                          </a:solidFill>
                                          <a:latin typeface="Cambria Math"/>
                                        </a:rPr>
                                      </m:ctrlPr>
                                    </m:sSubPr>
                                    <m:e>
                                      <m:r>
                                        <a:rPr lang="en-US" sz="2400" b="1">
                                          <a:solidFill>
                                            <a:srgbClr val="FF0000"/>
                                          </a:solidFill>
                                          <a:latin typeface="Cambria Math"/>
                                        </a:rPr>
                                        <m:t>𝐭</m:t>
                                      </m:r>
                                    </m:e>
                                    <m:sub>
                                      <m:r>
                                        <a:rPr lang="en-US" sz="2400" i="1">
                                          <a:solidFill>
                                            <a:srgbClr val="FF0000"/>
                                          </a:solidFill>
                                          <a:latin typeface="Cambria Math"/>
                                        </a:rPr>
                                        <m:t>𝑘</m:t>
                                      </m:r>
                                    </m:sub>
                                  </m:sSub>
                                </m:e>
                              </m:d>
                            </m:e>
                            <m:sub>
                              <m:r>
                                <a:rPr lang="en-US" sz="2400" i="1">
                                  <a:solidFill>
                                    <a:schemeClr val="tx1"/>
                                  </a:solidFill>
                                  <a:latin typeface="Cambria Math"/>
                                </a:rPr>
                                <m:t>2</m:t>
                              </m:r>
                            </m:sub>
                            <m:sup>
                              <m:r>
                                <a:rPr lang="en-US" sz="2400" i="1">
                                  <a:solidFill>
                                    <a:schemeClr val="tx1"/>
                                  </a:solidFill>
                                  <a:latin typeface="Cambria Math"/>
                                </a:rPr>
                                <m:t>2</m:t>
                              </m:r>
                            </m:sup>
                          </m:sSubSup>
                        </m:e>
                      </m:func>
                      <m:r>
                        <a:rPr lang="en-US" sz="2400" i="1">
                          <a:solidFill>
                            <a:schemeClr val="tx1"/>
                          </a:solidFill>
                          <a:latin typeface="Cambria Math"/>
                        </a:rPr>
                        <m:t>+</m:t>
                      </m:r>
                      <m:sSub>
                        <m:sSubPr>
                          <m:ctrlPr>
                            <a:rPr lang="en-US" sz="2800" i="1">
                              <a:solidFill>
                                <a:schemeClr val="tx1"/>
                              </a:solidFill>
                              <a:latin typeface="Cambria Math"/>
                            </a:rPr>
                          </m:ctrlPr>
                        </m:sSubPr>
                        <m:e>
                          <m:r>
                            <a:rPr lang="en-US" sz="2800" i="1">
                              <a:solidFill>
                                <a:schemeClr val="tx1"/>
                              </a:solidFill>
                              <a:latin typeface="Cambria Math"/>
                            </a:rPr>
                            <m:t>𝛽</m:t>
                          </m:r>
                          <m:d>
                            <m:dPr>
                              <m:begChr m:val="‖"/>
                              <m:endChr m:val="‖"/>
                              <m:ctrlPr>
                                <a:rPr lang="en-US" sz="2800" i="1">
                                  <a:solidFill>
                                    <a:schemeClr val="tx1"/>
                                  </a:solidFill>
                                  <a:latin typeface="Cambria Math"/>
                                </a:rPr>
                              </m:ctrlPr>
                            </m:dPr>
                            <m:e>
                              <m:sSub>
                                <m:sSubPr>
                                  <m:ctrlPr>
                                    <a:rPr lang="en-US" sz="2800" i="1" smtClean="0">
                                      <a:solidFill>
                                        <a:srgbClr val="FF0000"/>
                                      </a:solidFill>
                                      <a:latin typeface="Cambria Math"/>
                                    </a:rPr>
                                  </m:ctrlPr>
                                </m:sSubPr>
                                <m:e>
                                  <m:r>
                                    <a:rPr lang="en-US" sz="2800" b="1">
                                      <a:solidFill>
                                        <a:srgbClr val="FF0000"/>
                                      </a:solidFill>
                                      <a:latin typeface="Cambria Math"/>
                                    </a:rPr>
                                    <m:t>𝐭</m:t>
                                  </m:r>
                                </m:e>
                                <m:sub>
                                  <m:r>
                                    <a:rPr lang="en-US" sz="2800" i="1">
                                      <a:solidFill>
                                        <a:srgbClr val="FF0000"/>
                                      </a:solidFill>
                                      <a:latin typeface="Cambria Math"/>
                                    </a:rPr>
                                    <m:t>𝑘</m:t>
                                  </m:r>
                                </m:sub>
                              </m:sSub>
                            </m:e>
                          </m:d>
                        </m:e>
                        <m:sub>
                          <m:r>
                            <a:rPr lang="en-US" sz="2800" i="1">
                              <a:solidFill>
                                <a:schemeClr val="tx1"/>
                              </a:solidFill>
                              <a:latin typeface="Cambria Math"/>
                            </a:rPr>
                            <m:t>1</m:t>
                          </m:r>
                        </m:sub>
                      </m:sSub>
                    </m:oMath>
                  </m:oMathPara>
                </a14:m>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525963"/>
              </a:xfr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8555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Inferring Feature Maps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45259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a:rPr>
                          </m:ctrlPr>
                        </m:funcPr>
                        <m:fName>
                          <m:limLow>
                            <m:limLowPr>
                              <m:ctrlPr>
                                <a:rPr lang="en-US" sz="2400" i="1">
                                  <a:solidFill>
                                    <a:schemeClr val="tx1"/>
                                  </a:solidFill>
                                  <a:latin typeface="Cambria Math"/>
                                </a:rPr>
                              </m:ctrlPr>
                            </m:limLowPr>
                            <m:e>
                              <m:r>
                                <m:rPr>
                                  <m:sty m:val="p"/>
                                </m:rPr>
                                <a:rPr lang="en-US" sz="2400">
                                  <a:solidFill>
                                    <a:schemeClr val="tx1"/>
                                  </a:solidFill>
                                  <a:latin typeface="Cambria Math"/>
                                </a:rPr>
                                <m:t>argmin</m:t>
                              </m:r>
                            </m:e>
                            <m:lim>
                              <m:sSub>
                                <m:sSubPr>
                                  <m:ctrlPr>
                                    <a:rPr lang="en-US" sz="2400" b="1" i="1">
                                      <a:solidFill>
                                        <a:schemeClr val="tx1"/>
                                      </a:solidFill>
                                      <a:latin typeface="Cambria Math"/>
                                    </a:rPr>
                                  </m:ctrlPr>
                                </m:sSubPr>
                                <m:e>
                                  <m:r>
                                    <a:rPr lang="en-US" sz="2400" b="1">
                                      <a:solidFill>
                                        <a:schemeClr val="tx1"/>
                                      </a:solidFill>
                                      <a:latin typeface="Cambria Math"/>
                                    </a:rPr>
                                    <m:t>𝐭</m:t>
                                  </m:r>
                                </m:e>
                                <m:sub>
                                  <m:r>
                                    <a:rPr lang="en-US" sz="2400">
                                      <a:solidFill>
                                        <a:schemeClr val="tx1"/>
                                      </a:solidFill>
                                      <a:latin typeface="Cambria Math"/>
                                    </a:rPr>
                                    <m:t>1</m:t>
                                  </m:r>
                                  <m:r>
                                    <a:rPr lang="en-US" sz="2400" b="1">
                                      <a:solidFill>
                                        <a:schemeClr val="tx1"/>
                                      </a:solidFill>
                                      <a:latin typeface="Cambria Math"/>
                                    </a:rPr>
                                    <m:t>,…,</m:t>
                                  </m:r>
                                  <m:r>
                                    <a:rPr lang="en-US" sz="2400" b="1">
                                      <a:solidFill>
                                        <a:schemeClr val="tx1"/>
                                      </a:solidFill>
                                      <a:latin typeface="Cambria Math"/>
                                    </a:rPr>
                                    <m:t>𝐊</m:t>
                                  </m:r>
                                </m:sub>
                              </m:sSub>
                              <m:r>
                                <a:rPr lang="en-US" sz="2400" b="1" i="1">
                                  <a:solidFill>
                                    <a:schemeClr val="tx1"/>
                                  </a:solidFill>
                                  <a:latin typeface="Cambria Math"/>
                                </a:rPr>
                                <m:t>,</m:t>
                              </m:r>
                              <m:sSub>
                                <m:sSubPr>
                                  <m:ctrlPr>
                                    <a:rPr lang="en-US" sz="2400" b="1" i="1" smtClean="0">
                                      <a:solidFill>
                                        <a:srgbClr val="FF0000"/>
                                      </a:solidFill>
                                      <a:latin typeface="Cambria Math"/>
                                    </a:rPr>
                                  </m:ctrlPr>
                                </m:sSubPr>
                                <m:e>
                                  <m:r>
                                    <a:rPr lang="en-US" sz="2400" b="1">
                                      <a:solidFill>
                                        <a:srgbClr val="FF0000"/>
                                      </a:solidFill>
                                      <a:latin typeface="Cambria Math"/>
                                    </a:rPr>
                                    <m:t>𝐳</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lim>
                          </m:limLow>
                        </m:fName>
                        <m:e>
                          <m:f>
                            <m:fPr>
                              <m:ctrlPr>
                                <a:rPr lang="en-US" sz="2400" i="1">
                                  <a:solidFill>
                                    <a:schemeClr val="tx1"/>
                                  </a:solidFill>
                                  <a:latin typeface="Cambria Math"/>
                                </a:rPr>
                              </m:ctrlPr>
                            </m:fPr>
                            <m:num>
                              <m:r>
                                <a:rPr lang="en-US" sz="2400" i="1">
                                  <a:solidFill>
                                    <a:schemeClr val="tx1"/>
                                  </a:solidFill>
                                  <a:latin typeface="Cambria Math"/>
                                </a:rPr>
                                <m:t>1</m:t>
                              </m:r>
                            </m:num>
                            <m:den>
                              <m:r>
                                <a:rPr lang="en-US" sz="2400" i="1">
                                  <a:solidFill>
                                    <a:schemeClr val="tx1"/>
                                  </a:solidFill>
                                  <a:latin typeface="Cambria Math"/>
                                </a:rPr>
                                <m:t>2</m:t>
                              </m:r>
                            </m:den>
                          </m:f>
                          <m:sSubSup>
                            <m:sSubSupPr>
                              <m:ctrlPr>
                                <a:rPr lang="en-US" sz="2400" i="1">
                                  <a:solidFill>
                                    <a:schemeClr val="tx1"/>
                                  </a:solidFill>
                                  <a:latin typeface="Cambria Math"/>
                                </a:rPr>
                              </m:ctrlPr>
                            </m:sSubSupPr>
                            <m:e>
                              <m:d>
                                <m:dPr>
                                  <m:begChr m:val="‖"/>
                                  <m:endChr m:val="‖"/>
                                  <m:ctrlPr>
                                    <a:rPr lang="en-US" sz="2400" i="1">
                                      <a:solidFill>
                                        <a:schemeClr val="tx1"/>
                                      </a:solidFill>
                                      <a:latin typeface="Cambria Math"/>
                                    </a:rPr>
                                  </m:ctrlPr>
                                </m:dPr>
                                <m:e>
                                  <m:r>
                                    <a:rPr lang="en-US" sz="2400" b="1">
                                      <a:solidFill>
                                        <a:schemeClr val="tx1"/>
                                      </a:solidFill>
                                      <a:latin typeface="Cambria Math"/>
                                    </a:rPr>
                                    <m:t>𝐱</m:t>
                                  </m:r>
                                  <m:r>
                                    <a:rPr lang="en-US" sz="2400" i="1">
                                      <a:solidFill>
                                        <a:schemeClr val="tx1"/>
                                      </a:solidFill>
                                      <a:latin typeface="Cambria Math"/>
                                    </a:rPr>
                                    <m:t>−</m:t>
                                  </m:r>
                                  <m:nary>
                                    <m:naryPr>
                                      <m:chr m:val="∑"/>
                                      <m:ctrlPr>
                                        <a:rPr lang="en-US" sz="2400" i="1">
                                          <a:solidFill>
                                            <a:schemeClr val="tx1"/>
                                          </a:solidFill>
                                          <a:latin typeface="Cambria Math"/>
                                        </a:rPr>
                                      </m:ctrlPr>
                                    </m:naryPr>
                                    <m:sub>
                                      <m:r>
                                        <m:rPr>
                                          <m:brk m:alnAt="23"/>
                                        </m:rPr>
                                        <a:rPr lang="en-US" sz="2400" i="1">
                                          <a:solidFill>
                                            <a:schemeClr val="tx1"/>
                                          </a:solidFill>
                                          <a:latin typeface="Cambria Math"/>
                                        </a:rPr>
                                        <m:t>𝑘</m:t>
                                      </m:r>
                                      <m:r>
                                        <a:rPr lang="en-US" sz="2400" i="1">
                                          <a:solidFill>
                                            <a:schemeClr val="tx1"/>
                                          </a:solidFill>
                                          <a:latin typeface="Cambria Math"/>
                                        </a:rPr>
                                        <m:t>=1</m:t>
                                      </m:r>
                                    </m:sub>
                                    <m:sup>
                                      <m:r>
                                        <a:rPr lang="en-US" sz="2400" i="1">
                                          <a:solidFill>
                                            <a:schemeClr val="tx1"/>
                                          </a:solidFill>
                                          <a:latin typeface="Cambria Math"/>
                                        </a:rPr>
                                        <m:t>𝐾</m:t>
                                      </m:r>
                                    </m:sup>
                                    <m:e>
                                      <m:sSub>
                                        <m:sSubPr>
                                          <m:ctrlPr>
                                            <a:rPr lang="en-US" sz="2400" i="1">
                                              <a:solidFill>
                                                <a:schemeClr val="tx1"/>
                                              </a:solidFill>
                                              <a:latin typeface="Cambria Math"/>
                                            </a:rPr>
                                          </m:ctrlPr>
                                        </m:sSubPr>
                                        <m:e>
                                          <m:r>
                                            <a:rPr lang="en-US" sz="2400" b="1">
                                              <a:solidFill>
                                                <a:schemeClr val="tx1"/>
                                              </a:solidFill>
                                              <a:latin typeface="Cambria Math"/>
                                            </a:rPr>
                                            <m:t>𝐝</m:t>
                                          </m:r>
                                        </m:e>
                                        <m:sub>
                                          <m:r>
                                            <a:rPr lang="en-US" sz="2400" i="1">
                                              <a:solidFill>
                                                <a:schemeClr val="tx1"/>
                                              </a:solidFill>
                                              <a:latin typeface="Cambria Math"/>
                                            </a:rPr>
                                            <m:t>𝑘</m:t>
                                          </m:r>
                                        </m:sub>
                                      </m:sSub>
                                      <m:r>
                                        <a:rPr lang="en-US" sz="2400" i="1">
                                          <a:solidFill>
                                            <a:schemeClr val="tx1"/>
                                          </a:solidFill>
                                          <a:latin typeface="Cambria Math"/>
                                        </a:rPr>
                                        <m:t>∗</m:t>
                                      </m:r>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e>
                                  </m:nary>
                                </m:e>
                              </m:d>
                            </m:e>
                            <m:sub>
                              <m:r>
                                <a:rPr lang="en-US" sz="2400" i="1">
                                  <a:solidFill>
                                    <a:schemeClr val="tx1"/>
                                  </a:solidFill>
                                  <a:latin typeface="Cambria Math"/>
                                </a:rPr>
                                <m:t>2</m:t>
                              </m:r>
                            </m:sub>
                            <m:sup>
                              <m:r>
                                <a:rPr lang="en-US" sz="2400" i="1">
                                  <a:solidFill>
                                    <a:schemeClr val="tx1"/>
                                  </a:solidFill>
                                  <a:latin typeface="Cambria Math"/>
                                </a:rPr>
                                <m:t>2</m:t>
                              </m:r>
                            </m:sup>
                          </m:sSubSup>
                          <m:r>
                            <a:rPr lang="en-US" sz="2400" i="1">
                              <a:solidFill>
                                <a:schemeClr val="tx1"/>
                              </a:solidFill>
                              <a:latin typeface="Cambria Math"/>
                            </a:rPr>
                            <m:t>+</m:t>
                          </m:r>
                          <m:sSubSup>
                            <m:sSubSupPr>
                              <m:ctrlPr>
                                <a:rPr lang="en-US" sz="2400" i="1">
                                  <a:solidFill>
                                    <a:schemeClr val="tx1"/>
                                  </a:solidFill>
                                  <a:latin typeface="Cambria Math"/>
                                </a:rPr>
                              </m:ctrlPr>
                            </m:sSubSupPr>
                            <m:e>
                              <m:r>
                                <a:rPr lang="en-US" sz="2400" i="1">
                                  <a:solidFill>
                                    <a:schemeClr val="tx1"/>
                                  </a:solidFill>
                                  <a:latin typeface="Cambria Math"/>
                                </a:rPr>
                                <m:t>𝜆</m:t>
                              </m:r>
                              <m:d>
                                <m:dPr>
                                  <m:begChr m:val="‖"/>
                                  <m:endChr m:val="‖"/>
                                  <m:ctrlPr>
                                    <a:rPr lang="en-US" sz="2400" i="1">
                                      <a:solidFill>
                                        <a:schemeClr val="tx1"/>
                                      </a:solidFill>
                                      <a:latin typeface="Cambria Math"/>
                                    </a:rPr>
                                  </m:ctrlPr>
                                </m:dPr>
                                <m:e>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r>
                                    <a:rPr lang="en-US" sz="2400" i="1">
                                      <a:solidFill>
                                        <a:schemeClr val="tx1"/>
                                      </a:solidFill>
                                      <a:latin typeface="Cambria Math"/>
                                    </a:rPr>
                                    <m:t>−</m:t>
                                  </m:r>
                                  <m:sSub>
                                    <m:sSubPr>
                                      <m:ctrlPr>
                                        <a:rPr lang="en-US" sz="2400" i="1">
                                          <a:solidFill>
                                            <a:schemeClr val="tx1"/>
                                          </a:solidFill>
                                          <a:latin typeface="Cambria Math"/>
                                        </a:rPr>
                                      </m:ctrlPr>
                                    </m:sSubPr>
                                    <m:e>
                                      <m:r>
                                        <a:rPr lang="en-US" sz="2400" b="1">
                                          <a:solidFill>
                                            <a:schemeClr val="tx1"/>
                                          </a:solidFill>
                                          <a:latin typeface="Cambria Math"/>
                                        </a:rPr>
                                        <m:t>𝐭</m:t>
                                      </m:r>
                                    </m:e>
                                    <m:sub>
                                      <m:r>
                                        <a:rPr lang="en-US" sz="2400" i="1">
                                          <a:solidFill>
                                            <a:schemeClr val="tx1"/>
                                          </a:solidFill>
                                          <a:latin typeface="Cambria Math"/>
                                        </a:rPr>
                                        <m:t>𝑘</m:t>
                                      </m:r>
                                    </m:sub>
                                  </m:sSub>
                                </m:e>
                              </m:d>
                            </m:e>
                            <m:sub>
                              <m:r>
                                <a:rPr lang="en-US" sz="2400" i="1">
                                  <a:solidFill>
                                    <a:schemeClr val="tx1"/>
                                  </a:solidFill>
                                  <a:latin typeface="Cambria Math"/>
                                </a:rPr>
                                <m:t>2</m:t>
                              </m:r>
                            </m:sub>
                            <m:sup>
                              <m:r>
                                <a:rPr lang="en-US" sz="2400" i="1">
                                  <a:solidFill>
                                    <a:schemeClr val="tx1"/>
                                  </a:solidFill>
                                  <a:latin typeface="Cambria Math"/>
                                </a:rPr>
                                <m:t>2</m:t>
                              </m:r>
                            </m:sup>
                          </m:sSubSup>
                        </m:e>
                      </m:func>
                      <m:r>
                        <a:rPr lang="en-US" sz="2400" i="1">
                          <a:solidFill>
                            <a:schemeClr val="tx1"/>
                          </a:solidFill>
                          <a:latin typeface="Cambria Math"/>
                        </a:rPr>
                        <m:t>+</m:t>
                      </m:r>
                      <m:sSub>
                        <m:sSubPr>
                          <m:ctrlPr>
                            <a:rPr lang="en-US" sz="2800" i="1">
                              <a:solidFill>
                                <a:schemeClr val="tx1"/>
                              </a:solidFill>
                              <a:latin typeface="Cambria Math"/>
                            </a:rPr>
                          </m:ctrlPr>
                        </m:sSubPr>
                        <m:e>
                          <m:r>
                            <a:rPr lang="en-US" sz="2800" i="1">
                              <a:solidFill>
                                <a:schemeClr val="tx1"/>
                              </a:solidFill>
                              <a:latin typeface="Cambria Math"/>
                            </a:rPr>
                            <m:t>𝛽</m:t>
                          </m:r>
                          <m:d>
                            <m:dPr>
                              <m:begChr m:val="‖"/>
                              <m:endChr m:val="‖"/>
                              <m:ctrlPr>
                                <a:rPr lang="en-US" sz="2800" i="1">
                                  <a:solidFill>
                                    <a:schemeClr val="tx1"/>
                                  </a:solidFill>
                                  <a:latin typeface="Cambria Math"/>
                                </a:rPr>
                              </m:ctrlPr>
                            </m:dPr>
                            <m:e>
                              <m:sSub>
                                <m:sSubPr>
                                  <m:ctrlPr>
                                    <a:rPr lang="en-US" sz="2800" i="1">
                                      <a:solidFill>
                                        <a:schemeClr val="tx1"/>
                                      </a:solidFill>
                                      <a:latin typeface="Cambria Math"/>
                                    </a:rPr>
                                  </m:ctrlPr>
                                </m:sSubPr>
                                <m:e>
                                  <m:r>
                                    <a:rPr lang="en-US" sz="2800" b="1">
                                      <a:solidFill>
                                        <a:schemeClr val="tx1"/>
                                      </a:solidFill>
                                      <a:latin typeface="Cambria Math"/>
                                    </a:rPr>
                                    <m:t>𝐭</m:t>
                                  </m:r>
                                </m:e>
                                <m:sub>
                                  <m:r>
                                    <a:rPr lang="en-US" sz="2800" i="1">
                                      <a:solidFill>
                                        <a:schemeClr val="tx1"/>
                                      </a:solidFill>
                                      <a:latin typeface="Cambria Math"/>
                                    </a:rPr>
                                    <m:t>𝑘</m:t>
                                  </m:r>
                                </m:sub>
                              </m:sSub>
                            </m:e>
                          </m:d>
                        </m:e>
                        <m:sub>
                          <m:r>
                            <a:rPr lang="en-US" sz="2800" i="1">
                              <a:solidFill>
                                <a:schemeClr val="tx1"/>
                              </a:solidFill>
                              <a:latin typeface="Cambria Math"/>
                            </a:rPr>
                            <m:t>1</m:t>
                          </m:r>
                        </m:sub>
                      </m:sSub>
                    </m:oMath>
                  </m:oMathPara>
                </a14:m>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525963"/>
              </a:xfrm>
              <a:blipFill rotWithShape="1">
                <a:blip r:embed="rId2"/>
                <a:stretch>
                  <a:fillRect/>
                </a:stretch>
              </a:blipFill>
            </p:spPr>
            <p:txBody>
              <a:bodyPr/>
              <a:lstStyle/>
              <a:p>
                <a:r>
                  <a:rPr lang="en-US">
                    <a:noFill/>
                  </a:rPr>
                  <a:t> </a:t>
                </a:r>
              </a:p>
            </p:txBody>
          </p:sp>
        </mc:Fallback>
      </mc:AlternateContent>
      <p:sp>
        <p:nvSpPr>
          <p:cNvPr id="4" name="Rectangle 3"/>
          <p:cNvSpPr/>
          <p:nvPr/>
        </p:nvSpPr>
        <p:spPr>
          <a:xfrm>
            <a:off x="533400" y="2362200"/>
            <a:ext cx="990600" cy="3238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858000" y="1905000"/>
            <a:ext cx="1447800" cy="457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1371600" y="3276600"/>
                <a:ext cx="3136051" cy="646331"/>
              </a:xfrm>
              <a:prstGeom prst="rect">
                <a:avLst/>
              </a:prstGeom>
              <a:noFill/>
            </p:spPr>
            <p:txBody>
              <a:bodyPr wrap="none" rtlCol="0">
                <a:spAutoFit/>
              </a:bodyPr>
              <a:lstStyle/>
              <a:p>
                <a:r>
                  <a:rPr lang="en-US" sz="3600" dirty="0" smtClean="0"/>
                  <a:t>Fix </a:t>
                </a:r>
                <a14:m>
                  <m:oMath xmlns:m="http://schemas.openxmlformats.org/officeDocument/2006/math">
                    <m:r>
                      <a:rPr lang="en-US" sz="3600" b="1" i="0" smtClean="0">
                        <a:latin typeface="Cambria Math"/>
                      </a:rPr>
                      <m:t>𝐭</m:t>
                    </m:r>
                  </m:oMath>
                </a14:m>
                <a:r>
                  <a:rPr lang="en-US" sz="3600" dirty="0" smtClean="0"/>
                  <a:t>, solve for </a:t>
                </a:r>
                <a14:m>
                  <m:oMath xmlns:m="http://schemas.openxmlformats.org/officeDocument/2006/math">
                    <m:r>
                      <a:rPr lang="en-US" sz="3600" b="1" i="0" smtClean="0">
                        <a:latin typeface="Cambria Math"/>
                      </a:rPr>
                      <m:t>𝐳</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3276600"/>
                <a:ext cx="3136051" cy="646331"/>
              </a:xfrm>
              <a:prstGeom prst="rect">
                <a:avLst/>
              </a:prstGeom>
              <a:blipFill rotWithShape="1">
                <a:blip r:embed="rId3"/>
                <a:stretch>
                  <a:fillRect l="-5837" t="-14151" b="-339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64290" y="4230469"/>
                <a:ext cx="4922310" cy="646331"/>
              </a:xfrm>
              <a:prstGeom prst="rect">
                <a:avLst/>
              </a:prstGeom>
              <a:noFill/>
              <a:ln w="28575">
                <a:solidFill>
                  <a:schemeClr val="accent5">
                    <a:lumMod val="75000"/>
                  </a:schemeClr>
                </a:solidFill>
              </a:ln>
            </p:spPr>
            <p:txBody>
              <a:bodyPr wrap="none" rtlCol="0">
                <a:spAutoFit/>
              </a:bodyPr>
              <a:lstStyle/>
              <a:p>
                <a:r>
                  <a:rPr lang="en-US" sz="3600" b="1" dirty="0" smtClean="0"/>
                  <a:t>A quadratic Problem in </a:t>
                </a:r>
                <a14:m>
                  <m:oMath xmlns:m="http://schemas.openxmlformats.org/officeDocument/2006/math">
                    <m:r>
                      <a:rPr lang="en-US" sz="3600" b="1" i="0" smtClean="0">
                        <a:latin typeface="Cambria Math"/>
                      </a:rPr>
                      <m:t>𝐳</m:t>
                    </m:r>
                  </m:oMath>
                </a14:m>
                <a:endParaRPr lang="en-US" sz="3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2164290" y="4230469"/>
                <a:ext cx="4922310" cy="646331"/>
              </a:xfrm>
              <a:prstGeom prst="rect">
                <a:avLst/>
              </a:prstGeom>
              <a:blipFill rotWithShape="1">
                <a:blip r:embed="rId4"/>
                <a:stretch>
                  <a:fillRect l="-3444" t="-11712" b="-30631"/>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192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Parsing the Title</a:t>
            </a:r>
            <a:endParaRPr lang="en-US" b="1" dirty="0"/>
          </a:p>
        </p:txBody>
      </p:sp>
      <p:graphicFrame>
        <p:nvGraphicFramePr>
          <p:cNvPr id="5" name="Diagram 4"/>
          <p:cNvGraphicFramePr/>
          <p:nvPr>
            <p:extLst>
              <p:ext uri="{D42A27DB-BD31-4B8C-83A1-F6EECF244321}">
                <p14:modId xmlns:p14="http://schemas.microsoft.com/office/powerpoint/2010/main" val="2441044783"/>
              </p:ext>
            </p:extLst>
          </p:nvPr>
        </p:nvGraphicFramePr>
        <p:xfrm>
          <a:off x="304800" y="1371600"/>
          <a:ext cx="8534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392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8A8C5C2-4734-4D10-84AC-ED218E9F807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C8AE448-4F2A-4AA3-93E0-70E38085C22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6A93A51D-0648-40F6-8F05-F0BB11658E1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4A3A6257-C52E-473F-93D6-380A166DADB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C6B624C-462F-4C70-BAAE-2498042792DE}"/>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462CE02A-EEC0-43C7-ACFF-539CB27A0E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Convolution as Matrix Multiplication</a:t>
            </a:r>
            <a:endParaRPr lang="en-US" b="1" dirty="0"/>
          </a:p>
        </p:txBody>
      </p:sp>
      <p:graphicFrame>
        <p:nvGraphicFramePr>
          <p:cNvPr id="5" name="Table 4"/>
          <p:cNvGraphicFramePr>
            <a:graphicFrameLocks noGrp="1"/>
          </p:cNvGraphicFramePr>
          <p:nvPr>
            <p:extLst>
              <p:ext uri="{D42A27DB-BD31-4B8C-83A1-F6EECF244321}">
                <p14:modId xmlns:p14="http://schemas.microsoft.com/office/powerpoint/2010/main" val="3166301184"/>
              </p:ext>
            </p:extLst>
          </p:nvPr>
        </p:nvGraphicFramePr>
        <p:xfrm>
          <a:off x="4191000" y="2819403"/>
          <a:ext cx="3581403" cy="3352797"/>
        </p:xfrm>
        <a:graphic>
          <a:graphicData uri="http://schemas.openxmlformats.org/drawingml/2006/table">
            <a:tbl>
              <a:tblPr firstRow="1" bandRow="1">
                <a:tableStyleId>{5C22544A-7EE6-4342-B048-85BDC9FD1C3A}</a:tableStyleId>
              </a:tblPr>
              <a:tblGrid>
                <a:gridCol w="511629"/>
                <a:gridCol w="511629"/>
                <a:gridCol w="511629"/>
                <a:gridCol w="511629"/>
                <a:gridCol w="511629"/>
                <a:gridCol w="511629"/>
                <a:gridCol w="511629"/>
              </a:tblGrid>
              <a:tr h="478971">
                <a:tc>
                  <a:txBody>
                    <a:bodyPr/>
                    <a:lstStyle/>
                    <a:p>
                      <a:pPr algn="ctr"/>
                      <a:r>
                        <a:rPr lang="en-US" b="1" dirty="0" smtClean="0">
                          <a:solidFill>
                            <a:schemeClr val="tx1"/>
                          </a:solidFill>
                        </a:rPr>
                        <a:t>1</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2</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3</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7</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8</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b="1" dirty="0" smtClean="0">
                          <a:solidFill>
                            <a:schemeClr val="tx1"/>
                          </a:solidFill>
                        </a:rPr>
                        <a:t>49</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bl>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1938359448"/>
              </p:ext>
            </p:extLst>
          </p:nvPr>
        </p:nvGraphicFramePr>
        <p:xfrm>
          <a:off x="1600200" y="3429000"/>
          <a:ext cx="1524000" cy="1447800"/>
        </p:xfrm>
        <a:graphic>
          <a:graphicData uri="http://schemas.openxmlformats.org/drawingml/2006/table">
            <a:tbl>
              <a:tblPr firstRow="1" bandRow="1">
                <a:tableStyleId>{5C22544A-7EE6-4342-B048-85BDC9FD1C3A}</a:tableStyleId>
              </a:tblPr>
              <a:tblGrid>
                <a:gridCol w="508000"/>
                <a:gridCol w="508000"/>
                <a:gridCol w="508000"/>
              </a:tblGrid>
              <a:tr h="482600">
                <a:tc>
                  <a:txBody>
                    <a:bodyPr/>
                    <a:lstStyle/>
                    <a:p>
                      <a:pPr algn="ctr"/>
                      <a:r>
                        <a:rPr lang="en-US" b="1" dirty="0" smtClean="0">
                          <a:solidFill>
                            <a:schemeClr val="bg1"/>
                          </a:solidFill>
                        </a:rPr>
                        <a:t>1</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2</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3</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r>
              <a:tr h="482600">
                <a:tc>
                  <a:txBody>
                    <a:bodyPr/>
                    <a:lstStyle/>
                    <a:p>
                      <a:pPr algn="ctr"/>
                      <a:r>
                        <a:rPr lang="en-US" b="1" dirty="0" smtClean="0">
                          <a:solidFill>
                            <a:schemeClr val="bg1"/>
                          </a:solidFill>
                        </a:rPr>
                        <a:t>4</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5</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6</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r>
              <a:tr h="482600">
                <a:tc>
                  <a:txBody>
                    <a:bodyPr/>
                    <a:lstStyle/>
                    <a:p>
                      <a:pPr algn="ctr"/>
                      <a:r>
                        <a:rPr lang="en-US" b="1" dirty="0" smtClean="0">
                          <a:solidFill>
                            <a:schemeClr val="bg1"/>
                          </a:solidFill>
                        </a:rPr>
                        <a:t>7</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8</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b="1" dirty="0" smtClean="0">
                          <a:solidFill>
                            <a:schemeClr val="bg1"/>
                          </a:solidFill>
                        </a:rPr>
                        <a:t>9</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r>
            </a:tbl>
          </a:graphicData>
        </a:graphic>
      </p:graphicFrame>
      <mc:AlternateContent xmlns:mc="http://schemas.openxmlformats.org/markup-compatibility/2006" xmlns:a14="http://schemas.microsoft.com/office/drawing/2010/main">
        <mc:Choice Requires="a14">
          <p:sp>
            <p:nvSpPr>
              <p:cNvPr id="7" name="Rectangle 6"/>
              <p:cNvSpPr/>
              <p:nvPr/>
            </p:nvSpPr>
            <p:spPr>
              <a:xfrm>
                <a:off x="3366621" y="3657600"/>
                <a:ext cx="671979"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1" i="1" smtClean="0">
                          <a:latin typeface="Cambria Math"/>
                        </a:rPr>
                        <m:t>∗</m:t>
                      </m:r>
                    </m:oMath>
                  </m:oMathPara>
                </a14:m>
                <a:endParaRPr lang="en-US" sz="5400" b="1" dirty="0"/>
              </a:p>
            </p:txBody>
          </p:sp>
        </mc:Choice>
        <mc:Fallback xmlns="">
          <p:sp>
            <p:nvSpPr>
              <p:cNvPr id="7" name="Rectangle 6"/>
              <p:cNvSpPr>
                <a:spLocks noRot="1" noChangeAspect="1" noMove="1" noResize="1" noEditPoints="1" noAdjustHandles="1" noChangeArrowheads="1" noChangeShapeType="1" noTextEdit="1"/>
              </p:cNvSpPr>
              <p:nvPr/>
            </p:nvSpPr>
            <p:spPr>
              <a:xfrm>
                <a:off x="3366621" y="3657600"/>
                <a:ext cx="671979" cy="92333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05200" y="1699260"/>
                <a:ext cx="187660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a:rPr>
                          </m:ctrlPr>
                        </m:sSubPr>
                        <m:e>
                          <m:r>
                            <a:rPr lang="en-US" sz="4000" b="1" i="0" smtClean="0">
                              <a:latin typeface="Cambria Math"/>
                            </a:rPr>
                            <m:t>𝐝</m:t>
                          </m:r>
                        </m:e>
                        <m:sub>
                          <m:r>
                            <a:rPr lang="en-US" sz="4000" b="0" i="1" smtClean="0">
                              <a:latin typeface="Cambria Math"/>
                            </a:rPr>
                            <m:t>𝑘</m:t>
                          </m:r>
                        </m:sub>
                      </m:sSub>
                      <m:r>
                        <a:rPr lang="en-US" sz="4000" b="0" i="1" smtClean="0">
                          <a:latin typeface="Cambria Math"/>
                        </a:rPr>
                        <m:t>∗</m:t>
                      </m:r>
                      <m:sSub>
                        <m:sSubPr>
                          <m:ctrlPr>
                            <a:rPr lang="en-US" sz="4000" b="0" i="1" smtClean="0">
                              <a:latin typeface="Cambria Math"/>
                            </a:rPr>
                          </m:ctrlPr>
                        </m:sSubPr>
                        <m:e>
                          <m:r>
                            <a:rPr lang="en-US" sz="4000" b="1" i="0" smtClean="0">
                              <a:latin typeface="Cambria Math"/>
                            </a:rPr>
                            <m:t>𝐳</m:t>
                          </m:r>
                        </m:e>
                        <m:sub>
                          <m:r>
                            <a:rPr lang="en-US" sz="4000" b="0" i="1" smtClean="0">
                              <a:latin typeface="Cambria Math"/>
                            </a:rPr>
                            <m:t>𝑘</m:t>
                          </m:r>
                        </m:sub>
                      </m:sSub>
                    </m:oMath>
                  </m:oMathPara>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3505200" y="1699260"/>
                <a:ext cx="1876604" cy="70788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35615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33191881"/>
              </p:ext>
            </p:extLst>
          </p:nvPr>
        </p:nvGraphicFramePr>
        <p:xfrm>
          <a:off x="4191000" y="198120"/>
          <a:ext cx="3581403" cy="3352797"/>
        </p:xfrm>
        <a:graphic>
          <a:graphicData uri="http://schemas.openxmlformats.org/drawingml/2006/table">
            <a:tbl>
              <a:tblPr firstRow="1" bandRow="1">
                <a:tableStyleId>{5C22544A-7EE6-4342-B048-85BDC9FD1C3A}</a:tableStyleId>
              </a:tblPr>
              <a:tblGrid>
                <a:gridCol w="511629"/>
                <a:gridCol w="511629"/>
                <a:gridCol w="511629"/>
                <a:gridCol w="511629"/>
                <a:gridCol w="511629"/>
                <a:gridCol w="511629"/>
                <a:gridCol w="511629"/>
              </a:tblGrid>
              <a:tr h="478971">
                <a:tc>
                  <a:txBody>
                    <a:bodyPr/>
                    <a:lstStyle/>
                    <a:p>
                      <a:pPr algn="ctr"/>
                      <a:r>
                        <a:rPr lang="en-US" b="1" dirty="0" smtClean="0">
                          <a:solidFill>
                            <a:schemeClr val="tx1"/>
                          </a:solidFill>
                        </a:rPr>
                        <a:t>1</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2</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3</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7</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8</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r h="478971">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b="1" dirty="0" smtClean="0">
                          <a:solidFill>
                            <a:schemeClr val="tx1"/>
                          </a:solidFill>
                        </a:rPr>
                        <a:t>49</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r>
            </a:tbl>
          </a:graphicData>
        </a:graphic>
      </p:graphicFrame>
      <p:graphicFrame>
        <p:nvGraphicFramePr>
          <p:cNvPr id="4" name="Content Placeholder 3"/>
          <p:cNvGraphicFramePr>
            <a:graphicFrameLocks noGrp="1"/>
          </p:cNvGraphicFramePr>
          <p:nvPr>
            <p:ph idx="1"/>
            <p:extLst>
              <p:ext uri="{D42A27DB-BD31-4B8C-83A1-F6EECF244321}">
                <p14:modId xmlns:p14="http://schemas.microsoft.com/office/powerpoint/2010/main" val="3882724777"/>
              </p:ext>
            </p:extLst>
          </p:nvPr>
        </p:nvGraphicFramePr>
        <p:xfrm>
          <a:off x="1600200" y="838197"/>
          <a:ext cx="1524000" cy="1447800"/>
        </p:xfrm>
        <a:graphic>
          <a:graphicData uri="http://schemas.openxmlformats.org/drawingml/2006/table">
            <a:tbl>
              <a:tblPr firstRow="1" bandRow="1">
                <a:tableStyleId>{5C22544A-7EE6-4342-B048-85BDC9FD1C3A}</a:tableStyleId>
              </a:tblPr>
              <a:tblGrid>
                <a:gridCol w="508000"/>
                <a:gridCol w="508000"/>
                <a:gridCol w="508000"/>
              </a:tblGrid>
              <a:tr h="482600">
                <a:tc>
                  <a:txBody>
                    <a:bodyPr/>
                    <a:lstStyle/>
                    <a:p>
                      <a:pPr algn="ctr"/>
                      <a:r>
                        <a:rPr lang="en-US" b="1" dirty="0" smtClean="0">
                          <a:solidFill>
                            <a:schemeClr val="bg1"/>
                          </a:solidFill>
                        </a:rPr>
                        <a:t>1</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2</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3</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r>
              <a:tr h="482600">
                <a:tc>
                  <a:txBody>
                    <a:bodyPr/>
                    <a:lstStyle/>
                    <a:p>
                      <a:pPr algn="ctr"/>
                      <a:r>
                        <a:rPr lang="en-US" b="1" dirty="0" smtClean="0">
                          <a:solidFill>
                            <a:schemeClr val="bg1"/>
                          </a:solidFill>
                        </a:rPr>
                        <a:t>4</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5</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6</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r>
              <a:tr h="482600">
                <a:tc>
                  <a:txBody>
                    <a:bodyPr/>
                    <a:lstStyle/>
                    <a:p>
                      <a:pPr algn="ctr"/>
                      <a:r>
                        <a:rPr lang="en-US" b="1" dirty="0" smtClean="0">
                          <a:solidFill>
                            <a:schemeClr val="bg1"/>
                          </a:solidFill>
                        </a:rPr>
                        <a:t>7</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8</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c>
                  <a:txBody>
                    <a:bodyPr/>
                    <a:lstStyle/>
                    <a:p>
                      <a:pPr algn="ctr"/>
                      <a:r>
                        <a:rPr lang="en-US" b="1" dirty="0" smtClean="0">
                          <a:solidFill>
                            <a:schemeClr val="bg1"/>
                          </a:solidFill>
                        </a:rPr>
                        <a:t>9</a:t>
                      </a:r>
                      <a:endParaRPr lang="en-US"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67059"/>
                      </a:schemeClr>
                    </a:solidFill>
                  </a:tcPr>
                </a:tc>
              </a:tr>
            </a:tbl>
          </a:graphicData>
        </a:graphic>
      </p:graphicFrame>
      <p:pic>
        <p:nvPicPr>
          <p:cNvPr id="10242" name="Picture 2"/>
          <p:cNvPicPr>
            <a:picLocks noChangeAspect="1" noChangeArrowheads="1"/>
          </p:cNvPicPr>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2074"/>
          <a:stretch/>
        </p:blipFill>
        <p:spPr bwMode="auto">
          <a:xfrm>
            <a:off x="2286000" y="3945030"/>
            <a:ext cx="3818965" cy="245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cstate="print">
            <a:grayscl/>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286001" y="4343272"/>
            <a:ext cx="3303389"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286000" y="4724272"/>
            <a:ext cx="3303390"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9" cstate="print">
            <a:grayscl/>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286000" y="5635624"/>
            <a:ext cx="3303390"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11" cstate="print">
            <a:grayscl/>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286000" y="6045326"/>
            <a:ext cx="3303390" cy="30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8850" y="4797424"/>
            <a:ext cx="1075432" cy="1024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5" name="TextBox 14"/>
              <p:cNvSpPr txBox="1"/>
              <p:nvPr/>
            </p:nvSpPr>
            <p:spPr>
              <a:xfrm>
                <a:off x="6172200" y="3429000"/>
                <a:ext cx="6387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𝑧</m:t>
                          </m:r>
                        </m:e>
                        <m:sub>
                          <m:r>
                            <a:rPr lang="en-US" sz="2800" b="0" i="1" smtClean="0">
                              <a:latin typeface="Cambria Math"/>
                            </a:rPr>
                            <m:t>𝑘</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172200" y="3429000"/>
                <a:ext cx="638714"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09086" y="4876800"/>
                <a:ext cx="6387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a:latin typeface="Cambria Math"/>
                            </a:rPr>
                          </m:ctrlPr>
                        </m:sSubPr>
                        <m:e>
                          <m:r>
                            <a:rPr lang="en-US" sz="2800" b="1" i="0">
                              <a:latin typeface="Cambria Math"/>
                            </a:rPr>
                            <m:t>𝐃</m:t>
                          </m:r>
                        </m:e>
                        <m:sub>
                          <m:r>
                            <a:rPr lang="en-US" sz="2800" b="1" i="1">
                              <a:latin typeface="Cambria Math"/>
                            </a:rPr>
                            <m:t>𝒌</m:t>
                          </m:r>
                        </m:sub>
                      </m:sSub>
                    </m:oMath>
                  </m:oMathPara>
                </a14:m>
                <a:endParaRPr lang="en-US" sz="28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809086" y="4876800"/>
                <a:ext cx="638714" cy="523220"/>
              </a:xfrm>
              <a:prstGeom prst="rect">
                <a:avLst/>
              </a:prstGeom>
              <a:blipFill rotWithShape="1">
                <a:blip r:embed="rId15"/>
                <a:stretch>
                  <a:fillRect/>
                </a:stretch>
              </a:blipFill>
            </p:spPr>
            <p:txBody>
              <a:bodyPr/>
              <a:lstStyle/>
              <a:p>
                <a:r>
                  <a:rPr lang="en-US">
                    <a:noFill/>
                  </a:rPr>
                  <a:t> </a:t>
                </a:r>
              </a:p>
            </p:txBody>
          </p:sp>
        </mc:Fallback>
      </mc:AlternateContent>
      <p:sp>
        <p:nvSpPr>
          <p:cNvPr id="8" name="Left Brace 7"/>
          <p:cNvSpPr/>
          <p:nvPr/>
        </p:nvSpPr>
        <p:spPr>
          <a:xfrm>
            <a:off x="1524000" y="3945030"/>
            <a:ext cx="381000" cy="2531970"/>
          </a:xfrm>
          <a:prstGeom prst="leftBrace">
            <a:avLst>
              <a:gd name="adj1" fmla="val 73333"/>
              <a:gd name="adj2" fmla="val 4974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380999" y="5410200"/>
            <a:ext cx="1371601" cy="646331"/>
          </a:xfrm>
          <a:prstGeom prst="rect">
            <a:avLst/>
          </a:prstGeom>
          <a:noFill/>
        </p:spPr>
        <p:txBody>
          <a:bodyPr wrap="square" rtlCol="0">
            <a:spAutoFit/>
          </a:bodyPr>
          <a:lstStyle>
            <a:defPPr>
              <a:defRPr lang="en-US"/>
            </a:defPPr>
            <a:lvl1pPr>
              <a:defRPr b="1">
                <a:solidFill>
                  <a:srgbClr val="00B0F0"/>
                </a:solidFill>
              </a:defRPr>
            </a:lvl1pPr>
          </a:lstStyle>
          <a:p>
            <a:pPr algn="ctr"/>
            <a:r>
              <a:rPr lang="en-US" dirty="0" smtClean="0">
                <a:solidFill>
                  <a:schemeClr val="tx1"/>
                </a:solidFill>
              </a:rPr>
              <a:t>Convolution</a:t>
            </a:r>
          </a:p>
          <a:p>
            <a:pPr algn="ctr"/>
            <a:r>
              <a:rPr lang="en-US" dirty="0" smtClean="0">
                <a:solidFill>
                  <a:schemeClr val="tx1"/>
                </a:solidFill>
              </a:rPr>
              <a:t>Matrix</a:t>
            </a:r>
            <a:endParaRPr lang="en-US" dirty="0">
              <a:solidFill>
                <a:schemeClr val="tx1"/>
              </a:solidFill>
            </a:endParaRPr>
          </a:p>
        </p:txBody>
      </p:sp>
      <p:pic>
        <p:nvPicPr>
          <p:cNvPr id="17" name="Picture 2"/>
          <p:cNvPicPr>
            <a:picLocks noChangeAspect="1" noChangeArrowheads="1"/>
          </p:cNvPicPr>
          <p:nvPr/>
        </p:nvPicPr>
        <p:blipFill rotWithShape="1">
          <a:blip r:embed="rId16" cstate="print">
            <a:duotone>
              <a:prstClr val="black"/>
              <a:schemeClr val="accent5">
                <a:tint val="45000"/>
                <a:satMod val="400000"/>
              </a:schemeClr>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87926"/>
          <a:stretch/>
        </p:blipFill>
        <p:spPr bwMode="auto">
          <a:xfrm>
            <a:off x="6062361" y="3945030"/>
            <a:ext cx="524435" cy="245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024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3.33333E-6 1.11111E-6 L 0.28334 -0.09445 " pathEditMode="relative" rAng="0" ptsTypes="AA">
                                      <p:cBhvr>
                                        <p:cTn id="12" dur="500" fill="hold"/>
                                        <p:tgtEl>
                                          <p:spTgt spid="4"/>
                                        </p:tgtEl>
                                        <p:attrNameLst>
                                          <p:attrName>ppt_x</p:attrName>
                                          <p:attrName>ppt_y</p:attrName>
                                        </p:attrNameLst>
                                      </p:cBhvr>
                                      <p:rCtr x="14167" y="-4722"/>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28403 -0.09445 L 0.34236 -0.09445 " pathEditMode="relative" rAng="0" ptsTypes="AA">
                                      <p:cBhvr>
                                        <p:cTn id="16" dur="500" fill="hold"/>
                                        <p:tgtEl>
                                          <p:spTgt spid="4"/>
                                        </p:tgtEl>
                                        <p:attrNameLst>
                                          <p:attrName>ppt_x</p:attrName>
                                          <p:attrName>ppt_y</p:attrName>
                                        </p:attrNameLst>
                                      </p:cBhvr>
                                      <p:rCtr x="2917" y="0"/>
                                    </p:animMotion>
                                  </p:childTnLst>
                                </p:cTn>
                              </p:par>
                              <p:par>
                                <p:cTn id="17" presetID="1" presetClass="entr" presetSubtype="0" fill="hold" nodeType="withEffect">
                                  <p:stCondLst>
                                    <p:cond delay="0"/>
                                  </p:stCondLst>
                                  <p:childTnLst>
                                    <p:set>
                                      <p:cBhvr>
                                        <p:cTn id="18" dur="1" fill="hold">
                                          <p:stCondLst>
                                            <p:cond delay="0"/>
                                          </p:stCondLst>
                                        </p:cTn>
                                        <p:tgtEl>
                                          <p:spTgt spid="102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0.34584 -0.09445 L 0.39584 -0.09445 " pathEditMode="relative" rAng="0" ptsTypes="AA">
                                      <p:cBhvr>
                                        <p:cTn id="22" dur="500" fill="hold"/>
                                        <p:tgtEl>
                                          <p:spTgt spid="4"/>
                                        </p:tgtEl>
                                        <p:attrNameLst>
                                          <p:attrName>ppt_x</p:attrName>
                                          <p:attrName>ppt_y</p:attrName>
                                        </p:attrNameLst>
                                      </p:cBhvr>
                                      <p:rCtr x="2500" y="0"/>
                                    </p:animMotion>
                                  </p:childTnLst>
                                </p:cTn>
                              </p:par>
                              <p:par>
                                <p:cTn id="23" presetID="1" presetClass="entr" presetSubtype="0" fill="hold" nodeType="withEffect">
                                  <p:stCondLst>
                                    <p:cond delay="0"/>
                                  </p:stCondLst>
                                  <p:childTnLst>
                                    <p:set>
                                      <p:cBhvr>
                                        <p:cTn id="24" dur="1" fill="hold">
                                          <p:stCondLst>
                                            <p:cond delay="0"/>
                                          </p:stCondLst>
                                        </p:cTn>
                                        <p:tgtEl>
                                          <p:spTgt spid="102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39306 -0.09445 C 0.41042 -0.09283 0.42778 -0.0919 0.44514 -0.08982 C 0.45365 -0.08704 0.45955 -0.08681 0.46875 -0.08611 C 0.46962 -0.08588 0.47066 -0.08542 0.47153 -0.08519 C 0.47379 -0.08472 0.47622 -0.08472 0.47848 -0.08426 C 0.48577 -0.08241 0.49271 -0.07778 0.5 -0.07593 C 0.50799 -0.07384 0.51337 -0.07292 0.51667 -0.06204 C 0.51771 -0.05232 0.51823 -0.04421 0.51042 -0.04074 C 0.50313 -0.03333 0.49497 -0.03102 0.48611 -0.0287 C 0.47587 -0.02199 0.46181 -0.02222 0.4507 -0.0213 C 0.44358 -0.01968 0.43629 -0.01945 0.42917 -0.01852 C 0.404 -0.01875 0.37865 -0.01875 0.35348 -0.01945 C 0.34289 -0.01968 0.32153 -0.0213 0.32153 -0.02107 C 0.30712 -0.02107 0.29289 -0.0213 0.27848 -0.02037 C 0.27709 -0.02037 0.27431 -0.01852 0.27431 -0.01829 C 0.27257 -0.01181 0.27327 -0.01482 0.27223 -0.00926 C 0.27275 0.00532 0.27344 0.01944 0.27639 0.03333 C 0.27709 0.03611 0.27865 0.04444 0.28056 0.0463 C 0.28785 0.05324 0.3007 0.05532 0.30903 0.05833 C 0.34202 0.07037 0.37361 0.0706 0.40834 0.0713 C 0.43039 0.07176 0.45226 0.07199 0.47431 0.07222 C 0.47969 0.07315 0.4849 0.075 0.49028 0.07592 C 0.49341 0.07801 0.4967 0.08009 0.5 0.08148 C 0.50174 0.08495 0.50417 0.0868 0.50209 0.09074 C 0.49861 0.09768 0.47605 0.10671 0.47014 0.10741 C 0.46302 0.1081 0.45573 0.1088 0.44861 0.10926 C 0.44323 0.10949 0.43802 0.10995 0.43264 0.11018 C 0.40035 0.11111 0.32535 0.1118 0.3 0.11204 C 0.28473 0.11319 0.27691 0.11227 0.26459 0.12315 C 0.26355 0.12755 0.26528 0.12963 0.26736 0.13333 C 0.26893 0.14167 0.27535 0.14722 0.28056 0.15185 C 0.28577 0.15648 0.28594 0.1493 0.30209 0.16018 C 0.31823 0.17106 0.33021 0.16898 0.35278 0.175 C 0.37535 0.18102 0.36459 0.1787 0.38611 0.18241 C 0.40764 0.18611 0.3974 0.18495 0.42361 0.18426 C 0.42622 0.18426 0.43212 0.18495 0.43473 0.18426 C 0.44028 0.18611 0.44306 0.18449 0.45139 0.18472 " pathEditMode="relative" rAng="0" ptsTypes="ffffffffffffffffffffffffffffffssssfff">
                                      <p:cBhvr>
                                        <p:cTn id="28" dur="2000" fill="hold"/>
                                        <p:tgtEl>
                                          <p:spTgt spid="4"/>
                                        </p:tgtEl>
                                        <p:attrNameLst>
                                          <p:attrName>ppt_x</p:attrName>
                                          <p:attrName>ppt_y</p:attrName>
                                        </p:attrNameLst>
                                      </p:cBhvr>
                                      <p:rCtr x="-226" y="14028"/>
                                    </p:animMotion>
                                  </p:childTnLst>
                                </p:cTn>
                              </p:par>
                              <p:par>
                                <p:cTn id="29" presetID="1" presetClass="entr" presetSubtype="0" fill="hold" nodeType="withEffect">
                                  <p:stCondLst>
                                    <p:cond delay="0"/>
                                  </p:stCondLst>
                                  <p:childTnLst>
                                    <p:set>
                                      <p:cBhvr>
                                        <p:cTn id="30" dur="1" fill="hold">
                                          <p:stCondLst>
                                            <p:cond delay="0"/>
                                          </p:stCondLst>
                                        </p:cTn>
                                        <p:tgtEl>
                                          <p:spTgt spid="1024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102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0.45 0.18518 L 0.50834 0.18518 " pathEditMode="relative" rAng="0" ptsTypes="AA">
                                      <p:cBhvr>
                                        <p:cTn id="37" dur="500" fill="hold"/>
                                        <p:tgtEl>
                                          <p:spTgt spid="4"/>
                                        </p:tgtEl>
                                        <p:attrNameLst>
                                          <p:attrName>ppt_x</p:attrName>
                                          <p:attrName>ppt_y</p:attrName>
                                        </p:attrNameLst>
                                      </p:cBhvr>
                                      <p:rCtr x="2917" y="0"/>
                                    </p:animMotion>
                                  </p:childTnLst>
                                </p:cTn>
                              </p:par>
                              <p:par>
                                <p:cTn id="38" presetID="1" presetClass="entr" presetSubtype="0" fill="hold" nodeType="withEffect">
                                  <p:stCondLst>
                                    <p:cond delay="0"/>
                                  </p:stCondLst>
                                  <p:childTnLst>
                                    <p:set>
                                      <p:cBhvr>
                                        <p:cTn id="39" dur="1" fill="hold">
                                          <p:stCondLst>
                                            <p:cond delay="0"/>
                                          </p:stCondLst>
                                        </p:cTn>
                                        <p:tgtEl>
                                          <p:spTgt spid="102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Inferring Feature Maps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45259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a:rPr>
                          </m:ctrlPr>
                        </m:funcPr>
                        <m:fName>
                          <m:limLow>
                            <m:limLowPr>
                              <m:ctrlPr>
                                <a:rPr lang="en-US" sz="2400" i="1">
                                  <a:solidFill>
                                    <a:schemeClr val="tx1"/>
                                  </a:solidFill>
                                  <a:latin typeface="Cambria Math"/>
                                </a:rPr>
                              </m:ctrlPr>
                            </m:limLowPr>
                            <m:e>
                              <m:r>
                                <m:rPr>
                                  <m:sty m:val="p"/>
                                </m:rPr>
                                <a:rPr lang="en-US" sz="2400">
                                  <a:solidFill>
                                    <a:schemeClr val="tx1"/>
                                  </a:solidFill>
                                  <a:latin typeface="Cambria Math"/>
                                </a:rPr>
                                <m:t>argmin</m:t>
                              </m:r>
                            </m:e>
                            <m:lim>
                              <m:sSub>
                                <m:sSubPr>
                                  <m:ctrlPr>
                                    <a:rPr lang="en-US" sz="2400" b="1" i="1">
                                      <a:solidFill>
                                        <a:schemeClr val="tx1"/>
                                      </a:solidFill>
                                      <a:latin typeface="Cambria Math"/>
                                    </a:rPr>
                                  </m:ctrlPr>
                                </m:sSubPr>
                                <m:e>
                                  <m:r>
                                    <a:rPr lang="en-US" sz="2400" b="1">
                                      <a:solidFill>
                                        <a:schemeClr val="tx1"/>
                                      </a:solidFill>
                                      <a:latin typeface="Cambria Math"/>
                                    </a:rPr>
                                    <m:t>𝐭</m:t>
                                  </m:r>
                                </m:e>
                                <m:sub>
                                  <m:r>
                                    <a:rPr lang="en-US" sz="2400">
                                      <a:solidFill>
                                        <a:schemeClr val="tx1"/>
                                      </a:solidFill>
                                      <a:latin typeface="Cambria Math"/>
                                    </a:rPr>
                                    <m:t>1</m:t>
                                  </m:r>
                                  <m:r>
                                    <a:rPr lang="en-US" sz="2400" b="1">
                                      <a:solidFill>
                                        <a:schemeClr val="tx1"/>
                                      </a:solidFill>
                                      <a:latin typeface="Cambria Math"/>
                                    </a:rPr>
                                    <m:t>,…,</m:t>
                                  </m:r>
                                  <m:r>
                                    <a:rPr lang="en-US" sz="2400" b="1">
                                      <a:solidFill>
                                        <a:schemeClr val="tx1"/>
                                      </a:solidFill>
                                      <a:latin typeface="Cambria Math"/>
                                    </a:rPr>
                                    <m:t>𝐊</m:t>
                                  </m:r>
                                </m:sub>
                              </m:sSub>
                              <m:r>
                                <a:rPr lang="en-US" sz="2400" b="1" i="1">
                                  <a:solidFill>
                                    <a:schemeClr val="tx1"/>
                                  </a:solidFill>
                                  <a:latin typeface="Cambria Math"/>
                                </a:rPr>
                                <m:t>,</m:t>
                              </m:r>
                              <m:sSub>
                                <m:sSubPr>
                                  <m:ctrlPr>
                                    <a:rPr lang="en-US" sz="2400" b="1" i="1" smtClean="0">
                                      <a:solidFill>
                                        <a:srgbClr val="FF0000"/>
                                      </a:solidFill>
                                      <a:latin typeface="Cambria Math"/>
                                    </a:rPr>
                                  </m:ctrlPr>
                                </m:sSubPr>
                                <m:e>
                                  <m:r>
                                    <a:rPr lang="en-US" sz="2400" b="1">
                                      <a:solidFill>
                                        <a:srgbClr val="FF0000"/>
                                      </a:solidFill>
                                      <a:latin typeface="Cambria Math"/>
                                    </a:rPr>
                                    <m:t>𝐳</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lim>
                          </m:limLow>
                        </m:fName>
                        <m:e>
                          <m:f>
                            <m:fPr>
                              <m:ctrlPr>
                                <a:rPr lang="en-US" sz="2400" i="1">
                                  <a:solidFill>
                                    <a:schemeClr val="tx1"/>
                                  </a:solidFill>
                                  <a:latin typeface="Cambria Math"/>
                                </a:rPr>
                              </m:ctrlPr>
                            </m:fPr>
                            <m:num>
                              <m:r>
                                <a:rPr lang="en-US" sz="2400" i="1">
                                  <a:solidFill>
                                    <a:schemeClr val="tx1"/>
                                  </a:solidFill>
                                  <a:latin typeface="Cambria Math"/>
                                </a:rPr>
                                <m:t>1</m:t>
                              </m:r>
                            </m:num>
                            <m:den>
                              <m:r>
                                <a:rPr lang="en-US" sz="2400" i="1">
                                  <a:solidFill>
                                    <a:schemeClr val="tx1"/>
                                  </a:solidFill>
                                  <a:latin typeface="Cambria Math"/>
                                </a:rPr>
                                <m:t>2</m:t>
                              </m:r>
                            </m:den>
                          </m:f>
                          <m:sSubSup>
                            <m:sSubSupPr>
                              <m:ctrlPr>
                                <a:rPr lang="en-US" sz="2400" i="1">
                                  <a:solidFill>
                                    <a:schemeClr val="tx1"/>
                                  </a:solidFill>
                                  <a:latin typeface="Cambria Math"/>
                                </a:rPr>
                              </m:ctrlPr>
                            </m:sSubSupPr>
                            <m:e>
                              <m:d>
                                <m:dPr>
                                  <m:begChr m:val="‖"/>
                                  <m:endChr m:val="‖"/>
                                  <m:ctrlPr>
                                    <a:rPr lang="en-US" sz="2400" i="1">
                                      <a:solidFill>
                                        <a:schemeClr val="tx1"/>
                                      </a:solidFill>
                                      <a:latin typeface="Cambria Math"/>
                                    </a:rPr>
                                  </m:ctrlPr>
                                </m:dPr>
                                <m:e>
                                  <m:r>
                                    <a:rPr lang="en-US" sz="2400" b="1">
                                      <a:solidFill>
                                        <a:schemeClr val="tx1"/>
                                      </a:solidFill>
                                      <a:latin typeface="Cambria Math"/>
                                    </a:rPr>
                                    <m:t>𝐱</m:t>
                                  </m:r>
                                  <m:r>
                                    <a:rPr lang="en-US" sz="2400" i="1">
                                      <a:solidFill>
                                        <a:schemeClr val="tx1"/>
                                      </a:solidFill>
                                      <a:latin typeface="Cambria Math"/>
                                    </a:rPr>
                                    <m:t>−</m:t>
                                  </m:r>
                                  <m:nary>
                                    <m:naryPr>
                                      <m:chr m:val="∑"/>
                                      <m:ctrlPr>
                                        <a:rPr lang="en-US" sz="2400" i="1">
                                          <a:solidFill>
                                            <a:schemeClr val="tx1"/>
                                          </a:solidFill>
                                          <a:latin typeface="Cambria Math"/>
                                        </a:rPr>
                                      </m:ctrlPr>
                                    </m:naryPr>
                                    <m:sub>
                                      <m:r>
                                        <m:rPr>
                                          <m:brk m:alnAt="23"/>
                                        </m:rPr>
                                        <a:rPr lang="en-US" sz="2400" i="1">
                                          <a:solidFill>
                                            <a:schemeClr val="tx1"/>
                                          </a:solidFill>
                                          <a:latin typeface="Cambria Math"/>
                                        </a:rPr>
                                        <m:t>𝑘</m:t>
                                      </m:r>
                                      <m:r>
                                        <a:rPr lang="en-US" sz="2400" i="1">
                                          <a:solidFill>
                                            <a:schemeClr val="tx1"/>
                                          </a:solidFill>
                                          <a:latin typeface="Cambria Math"/>
                                        </a:rPr>
                                        <m:t>=1</m:t>
                                      </m:r>
                                    </m:sub>
                                    <m:sup>
                                      <m:r>
                                        <a:rPr lang="en-US" sz="2400" i="1">
                                          <a:solidFill>
                                            <a:schemeClr val="tx1"/>
                                          </a:solidFill>
                                          <a:latin typeface="Cambria Math"/>
                                        </a:rPr>
                                        <m:t>𝐾</m:t>
                                      </m:r>
                                    </m:sup>
                                    <m:e>
                                      <m:sSub>
                                        <m:sSubPr>
                                          <m:ctrlPr>
                                            <a:rPr lang="en-US" sz="2400" i="1">
                                              <a:solidFill>
                                                <a:schemeClr val="tx1"/>
                                              </a:solidFill>
                                              <a:latin typeface="Cambria Math"/>
                                            </a:rPr>
                                          </m:ctrlPr>
                                        </m:sSubPr>
                                        <m:e>
                                          <m:r>
                                            <a:rPr lang="en-US" sz="2400" b="1" i="0" smtClean="0">
                                              <a:solidFill>
                                                <a:schemeClr val="tx1"/>
                                              </a:solidFill>
                                              <a:latin typeface="Cambria Math"/>
                                            </a:rPr>
                                            <m:t>𝐃</m:t>
                                          </m:r>
                                        </m:e>
                                        <m:sub>
                                          <m:r>
                                            <a:rPr lang="en-US" sz="2400" i="1">
                                              <a:solidFill>
                                                <a:schemeClr val="tx1"/>
                                              </a:solidFill>
                                              <a:latin typeface="Cambria Math"/>
                                            </a:rPr>
                                            <m:t>𝑘</m:t>
                                          </m:r>
                                        </m:sub>
                                      </m:sSub>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b="1" i="1" smtClean="0">
                                              <a:solidFill>
                                                <a:srgbClr val="FF0000"/>
                                              </a:solidFill>
                                              <a:latin typeface="Cambria Math"/>
                                            </a:rPr>
                                            <m:t>𝒌</m:t>
                                          </m:r>
                                        </m:sub>
                                      </m:sSub>
                                    </m:e>
                                  </m:nary>
                                </m:e>
                              </m:d>
                            </m:e>
                            <m:sub>
                              <m:r>
                                <a:rPr lang="en-US" sz="2400" i="1">
                                  <a:solidFill>
                                    <a:schemeClr val="tx1"/>
                                  </a:solidFill>
                                  <a:latin typeface="Cambria Math"/>
                                </a:rPr>
                                <m:t>2</m:t>
                              </m:r>
                            </m:sub>
                            <m:sup>
                              <m:r>
                                <a:rPr lang="en-US" sz="2400" i="1">
                                  <a:solidFill>
                                    <a:schemeClr val="tx1"/>
                                  </a:solidFill>
                                  <a:latin typeface="Cambria Math"/>
                                </a:rPr>
                                <m:t>2</m:t>
                              </m:r>
                            </m:sup>
                          </m:sSubSup>
                          <m:r>
                            <a:rPr lang="en-US" sz="2400" i="1">
                              <a:solidFill>
                                <a:schemeClr val="tx1"/>
                              </a:solidFill>
                              <a:latin typeface="Cambria Math"/>
                            </a:rPr>
                            <m:t>+</m:t>
                          </m:r>
                          <m:sSubSup>
                            <m:sSubSupPr>
                              <m:ctrlPr>
                                <a:rPr lang="en-US" sz="2400" i="1">
                                  <a:solidFill>
                                    <a:schemeClr val="tx1"/>
                                  </a:solidFill>
                                  <a:latin typeface="Cambria Math"/>
                                </a:rPr>
                              </m:ctrlPr>
                            </m:sSubSupPr>
                            <m:e>
                              <m:r>
                                <a:rPr lang="en-US" sz="2400" i="1">
                                  <a:solidFill>
                                    <a:schemeClr val="tx1"/>
                                  </a:solidFill>
                                  <a:latin typeface="Cambria Math"/>
                                </a:rPr>
                                <m:t>𝜆</m:t>
                              </m:r>
                              <m:d>
                                <m:dPr>
                                  <m:begChr m:val="‖"/>
                                  <m:endChr m:val="‖"/>
                                  <m:ctrlPr>
                                    <a:rPr lang="en-US" sz="2400" i="1">
                                      <a:solidFill>
                                        <a:schemeClr val="tx1"/>
                                      </a:solidFill>
                                      <a:latin typeface="Cambria Math"/>
                                    </a:rPr>
                                  </m:ctrlPr>
                                </m:dPr>
                                <m:e>
                                  <m:sSub>
                                    <m:sSubPr>
                                      <m:ctrlPr>
                                        <a:rPr lang="en-US" sz="2400" i="1" smtClean="0">
                                          <a:solidFill>
                                            <a:srgbClr val="FF0000"/>
                                          </a:solidFill>
                                          <a:latin typeface="Cambria Math"/>
                                        </a:rPr>
                                      </m:ctrlPr>
                                    </m:sSubPr>
                                    <m:e>
                                      <m:r>
                                        <a:rPr lang="en-US" sz="2400" b="1">
                                          <a:solidFill>
                                            <a:srgbClr val="FF0000"/>
                                          </a:solidFill>
                                          <a:latin typeface="Cambria Math"/>
                                        </a:rPr>
                                        <m:t>𝐳</m:t>
                                      </m:r>
                                    </m:e>
                                    <m:sub>
                                      <m:r>
                                        <a:rPr lang="en-US" sz="2400" i="1">
                                          <a:solidFill>
                                            <a:srgbClr val="FF0000"/>
                                          </a:solidFill>
                                          <a:latin typeface="Cambria Math"/>
                                        </a:rPr>
                                        <m:t>𝑘</m:t>
                                      </m:r>
                                    </m:sub>
                                  </m:sSub>
                                  <m:r>
                                    <a:rPr lang="en-US" sz="2400" i="1">
                                      <a:solidFill>
                                        <a:schemeClr val="tx1"/>
                                      </a:solidFill>
                                      <a:latin typeface="Cambria Math"/>
                                    </a:rPr>
                                    <m:t>−</m:t>
                                  </m:r>
                                  <m:sSub>
                                    <m:sSubPr>
                                      <m:ctrlPr>
                                        <a:rPr lang="en-US" sz="2400" i="1">
                                          <a:solidFill>
                                            <a:schemeClr val="tx1"/>
                                          </a:solidFill>
                                          <a:latin typeface="Cambria Math"/>
                                        </a:rPr>
                                      </m:ctrlPr>
                                    </m:sSubPr>
                                    <m:e>
                                      <m:r>
                                        <a:rPr lang="en-US" sz="2400" b="1">
                                          <a:solidFill>
                                            <a:schemeClr val="tx1"/>
                                          </a:solidFill>
                                          <a:latin typeface="Cambria Math"/>
                                        </a:rPr>
                                        <m:t>𝐭</m:t>
                                      </m:r>
                                    </m:e>
                                    <m:sub>
                                      <m:r>
                                        <a:rPr lang="en-US" sz="2400" i="1">
                                          <a:solidFill>
                                            <a:schemeClr val="tx1"/>
                                          </a:solidFill>
                                          <a:latin typeface="Cambria Math"/>
                                        </a:rPr>
                                        <m:t>𝑘</m:t>
                                      </m:r>
                                    </m:sub>
                                  </m:sSub>
                                </m:e>
                              </m:d>
                            </m:e>
                            <m:sub>
                              <m:r>
                                <a:rPr lang="en-US" sz="2400" i="1">
                                  <a:solidFill>
                                    <a:schemeClr val="tx1"/>
                                  </a:solidFill>
                                  <a:latin typeface="Cambria Math"/>
                                </a:rPr>
                                <m:t>2</m:t>
                              </m:r>
                            </m:sub>
                            <m:sup>
                              <m:r>
                                <a:rPr lang="en-US" sz="2400" i="1">
                                  <a:solidFill>
                                    <a:schemeClr val="tx1"/>
                                  </a:solidFill>
                                  <a:latin typeface="Cambria Math"/>
                                </a:rPr>
                                <m:t>2</m:t>
                              </m:r>
                            </m:sup>
                          </m:sSubSup>
                        </m:e>
                      </m:func>
                      <m:r>
                        <a:rPr lang="en-US" sz="2400" i="1">
                          <a:solidFill>
                            <a:schemeClr val="tx1"/>
                          </a:solidFill>
                          <a:latin typeface="Cambria Math"/>
                        </a:rPr>
                        <m:t>+</m:t>
                      </m:r>
                      <m:sSub>
                        <m:sSubPr>
                          <m:ctrlPr>
                            <a:rPr lang="en-US" sz="2800" i="1">
                              <a:solidFill>
                                <a:schemeClr val="tx1"/>
                              </a:solidFill>
                              <a:latin typeface="Cambria Math"/>
                            </a:rPr>
                          </m:ctrlPr>
                        </m:sSubPr>
                        <m:e>
                          <m:r>
                            <a:rPr lang="en-US" sz="2800" i="1">
                              <a:solidFill>
                                <a:schemeClr val="tx1"/>
                              </a:solidFill>
                              <a:latin typeface="Cambria Math"/>
                            </a:rPr>
                            <m:t>𝛽</m:t>
                          </m:r>
                          <m:d>
                            <m:dPr>
                              <m:begChr m:val="‖"/>
                              <m:endChr m:val="‖"/>
                              <m:ctrlPr>
                                <a:rPr lang="en-US" sz="2800" i="1">
                                  <a:solidFill>
                                    <a:schemeClr val="tx1"/>
                                  </a:solidFill>
                                  <a:latin typeface="Cambria Math"/>
                                </a:rPr>
                              </m:ctrlPr>
                            </m:dPr>
                            <m:e>
                              <m:sSub>
                                <m:sSubPr>
                                  <m:ctrlPr>
                                    <a:rPr lang="en-US" sz="2800" i="1">
                                      <a:solidFill>
                                        <a:schemeClr val="tx1"/>
                                      </a:solidFill>
                                      <a:latin typeface="Cambria Math"/>
                                    </a:rPr>
                                  </m:ctrlPr>
                                </m:sSubPr>
                                <m:e>
                                  <m:r>
                                    <a:rPr lang="en-US" sz="2800" b="1">
                                      <a:solidFill>
                                        <a:schemeClr val="tx1"/>
                                      </a:solidFill>
                                      <a:latin typeface="Cambria Math"/>
                                    </a:rPr>
                                    <m:t>𝐭</m:t>
                                  </m:r>
                                </m:e>
                                <m:sub>
                                  <m:r>
                                    <a:rPr lang="en-US" sz="2800" i="1">
                                      <a:solidFill>
                                        <a:schemeClr val="tx1"/>
                                      </a:solidFill>
                                      <a:latin typeface="Cambria Math"/>
                                    </a:rPr>
                                    <m:t>𝑘</m:t>
                                  </m:r>
                                </m:sub>
                              </m:sSub>
                            </m:e>
                          </m:d>
                        </m:e>
                        <m:sub>
                          <m:r>
                            <a:rPr lang="en-US" sz="2800" i="1">
                              <a:solidFill>
                                <a:schemeClr val="tx1"/>
                              </a:solidFill>
                              <a:latin typeface="Cambria Math"/>
                            </a:rPr>
                            <m:t>1</m:t>
                          </m:r>
                        </m:sub>
                      </m:sSub>
                    </m:oMath>
                  </m:oMathPara>
                </a14:m>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525963"/>
              </a:xfrm>
              <a:blipFill rotWithShape="1">
                <a:blip r:embed="rId2"/>
                <a:stretch>
                  <a:fillRect/>
                </a:stretch>
              </a:blipFill>
            </p:spPr>
            <p:txBody>
              <a:bodyPr/>
              <a:lstStyle/>
              <a:p>
                <a:r>
                  <a:rPr lang="en-US">
                    <a:noFill/>
                  </a:rPr>
                  <a:t> </a:t>
                </a:r>
              </a:p>
            </p:txBody>
          </p:sp>
        </mc:Fallback>
      </mc:AlternateContent>
      <p:sp>
        <p:nvSpPr>
          <p:cNvPr id="4" name="Rectangle 3"/>
          <p:cNvSpPr/>
          <p:nvPr/>
        </p:nvSpPr>
        <p:spPr>
          <a:xfrm>
            <a:off x="666750" y="2362200"/>
            <a:ext cx="990600" cy="3238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05600" y="1905000"/>
            <a:ext cx="1447800" cy="4572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1371600" y="3276600"/>
                <a:ext cx="3136051" cy="646331"/>
              </a:xfrm>
              <a:prstGeom prst="rect">
                <a:avLst/>
              </a:prstGeom>
              <a:noFill/>
            </p:spPr>
            <p:txBody>
              <a:bodyPr wrap="none" rtlCol="0">
                <a:spAutoFit/>
              </a:bodyPr>
              <a:lstStyle/>
              <a:p>
                <a:r>
                  <a:rPr lang="en-US" sz="3600" dirty="0" smtClean="0"/>
                  <a:t>Fix </a:t>
                </a:r>
                <a14:m>
                  <m:oMath xmlns:m="http://schemas.openxmlformats.org/officeDocument/2006/math">
                    <m:r>
                      <a:rPr lang="en-US" sz="3600" b="1" i="0" smtClean="0">
                        <a:latin typeface="Cambria Math"/>
                      </a:rPr>
                      <m:t>𝐭</m:t>
                    </m:r>
                  </m:oMath>
                </a14:m>
                <a:r>
                  <a:rPr lang="en-US" sz="3600" dirty="0" smtClean="0"/>
                  <a:t>, solve for </a:t>
                </a:r>
                <a14:m>
                  <m:oMath xmlns:m="http://schemas.openxmlformats.org/officeDocument/2006/math">
                    <m:r>
                      <a:rPr lang="en-US" sz="3600" b="1" i="0" smtClean="0">
                        <a:latin typeface="Cambria Math"/>
                      </a:rPr>
                      <m:t>𝐳</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3276600"/>
                <a:ext cx="3136051" cy="646331"/>
              </a:xfrm>
              <a:prstGeom prst="rect">
                <a:avLst/>
              </a:prstGeom>
              <a:blipFill rotWithShape="1">
                <a:blip r:embed="rId3"/>
                <a:stretch>
                  <a:fillRect l="-5837" t="-14151" b="-339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64290" y="4230469"/>
                <a:ext cx="4922310" cy="646331"/>
              </a:xfrm>
              <a:prstGeom prst="rect">
                <a:avLst/>
              </a:prstGeom>
              <a:noFill/>
              <a:ln w="28575">
                <a:solidFill>
                  <a:schemeClr val="accent5">
                    <a:lumMod val="75000"/>
                  </a:schemeClr>
                </a:solidFill>
              </a:ln>
            </p:spPr>
            <p:txBody>
              <a:bodyPr wrap="none" rtlCol="0">
                <a:spAutoFit/>
              </a:bodyPr>
              <a:lstStyle/>
              <a:p>
                <a:r>
                  <a:rPr lang="en-US" sz="3600" b="1" dirty="0" smtClean="0"/>
                  <a:t>A quadratic Problem in </a:t>
                </a:r>
                <a14:m>
                  <m:oMath xmlns:m="http://schemas.openxmlformats.org/officeDocument/2006/math">
                    <m:r>
                      <a:rPr lang="en-US" sz="3600" b="1" i="0" smtClean="0">
                        <a:latin typeface="Cambria Math"/>
                      </a:rPr>
                      <m:t>𝐳</m:t>
                    </m:r>
                  </m:oMath>
                </a14:m>
                <a:endParaRPr lang="en-US" sz="3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2164290" y="4230469"/>
                <a:ext cx="4922310" cy="646331"/>
              </a:xfrm>
              <a:prstGeom prst="rect">
                <a:avLst/>
              </a:prstGeom>
              <a:blipFill rotWithShape="1">
                <a:blip r:embed="rId4"/>
                <a:stretch>
                  <a:fillRect l="-3444" t="-11712" b="-30631"/>
                </a:stretch>
              </a:blipFill>
              <a:ln w="28575">
                <a:solidFill>
                  <a:schemeClr val="accent5">
                    <a:lumMod val="75000"/>
                  </a:schemeClr>
                </a:solidFill>
              </a:ln>
            </p:spPr>
            <p:txBody>
              <a:bodyPr/>
              <a:lstStyle/>
              <a:p>
                <a:r>
                  <a:rPr lang="en-US">
                    <a:noFill/>
                  </a:rPr>
                  <a:t> </a:t>
                </a:r>
              </a:p>
            </p:txBody>
          </p:sp>
        </mc:Fallback>
      </mc:AlternateContent>
      <p:sp>
        <p:nvSpPr>
          <p:cNvPr id="10" name="TextBox 9"/>
          <p:cNvSpPr txBox="1"/>
          <p:nvPr/>
        </p:nvSpPr>
        <p:spPr>
          <a:xfrm>
            <a:off x="1322742" y="5105400"/>
            <a:ext cx="6561926" cy="1384995"/>
          </a:xfrm>
          <a:prstGeom prst="rect">
            <a:avLst/>
          </a:prstGeom>
          <a:noFill/>
          <a:ln w="28575">
            <a:noFill/>
          </a:ln>
        </p:spPr>
        <p:txBody>
          <a:bodyPr wrap="none" rtlCol="0">
            <a:spAutoFit/>
          </a:bodyPr>
          <a:lstStyle/>
          <a:p>
            <a:pPr algn="ctr"/>
            <a:r>
              <a:rPr lang="en-US" sz="2800" dirty="0" smtClean="0"/>
              <a:t>Solved by gradient descent with</a:t>
            </a:r>
          </a:p>
          <a:p>
            <a:pPr algn="ctr"/>
            <a:r>
              <a:rPr lang="en-US" sz="2800" dirty="0" smtClean="0"/>
              <a:t>gradient direction involving solution to</a:t>
            </a:r>
          </a:p>
          <a:p>
            <a:pPr algn="ctr"/>
            <a:r>
              <a:rPr lang="en-US" sz="2800" dirty="0" smtClean="0"/>
              <a:t>large linear systems of convolution matrices</a:t>
            </a:r>
            <a:endParaRPr lang="en-US" sz="2800" dirty="0"/>
          </a:p>
        </p:txBody>
      </p:sp>
    </p:spTree>
    <p:extLst>
      <p:ext uri="{BB962C8B-B14F-4D97-AF65-F5344CB8AC3E}">
        <p14:creationId xmlns:p14="http://schemas.microsoft.com/office/powerpoint/2010/main" val="3842561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Inferring Feature Maps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452596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sz="2400" i="1" smtClean="0">
                              <a:solidFill>
                                <a:schemeClr val="tx1"/>
                              </a:solidFill>
                              <a:latin typeface="Cambria Math"/>
                            </a:rPr>
                          </m:ctrlPr>
                        </m:funcPr>
                        <m:fName>
                          <m:limLow>
                            <m:limLowPr>
                              <m:ctrlPr>
                                <a:rPr lang="en-US" sz="2400" i="1">
                                  <a:solidFill>
                                    <a:schemeClr val="tx1"/>
                                  </a:solidFill>
                                  <a:latin typeface="Cambria Math"/>
                                </a:rPr>
                              </m:ctrlPr>
                            </m:limLowPr>
                            <m:e>
                              <m:r>
                                <m:rPr>
                                  <m:sty m:val="p"/>
                                </m:rPr>
                                <a:rPr lang="en-US" sz="2400">
                                  <a:solidFill>
                                    <a:schemeClr val="tx1"/>
                                  </a:solidFill>
                                  <a:latin typeface="Cambria Math"/>
                                </a:rPr>
                                <m:t>argmin</m:t>
                              </m:r>
                            </m:e>
                            <m:lim>
                              <m:sSub>
                                <m:sSubPr>
                                  <m:ctrlPr>
                                    <a:rPr lang="en-US" sz="2400" b="1" i="1" smtClean="0">
                                      <a:solidFill>
                                        <a:srgbClr val="FF0000"/>
                                      </a:solidFill>
                                      <a:latin typeface="Cambria Math"/>
                                    </a:rPr>
                                  </m:ctrlPr>
                                </m:sSubPr>
                                <m:e>
                                  <m:r>
                                    <a:rPr lang="en-US" sz="2400" b="1">
                                      <a:solidFill>
                                        <a:srgbClr val="FF0000"/>
                                      </a:solidFill>
                                      <a:latin typeface="Cambria Math"/>
                                    </a:rPr>
                                    <m:t>𝐭</m:t>
                                  </m:r>
                                </m:e>
                                <m:sub>
                                  <m:r>
                                    <a:rPr lang="en-US" sz="2400">
                                      <a:solidFill>
                                        <a:srgbClr val="FF0000"/>
                                      </a:solidFill>
                                      <a:latin typeface="Cambria Math"/>
                                    </a:rPr>
                                    <m:t>1</m:t>
                                  </m:r>
                                  <m:r>
                                    <a:rPr lang="en-US" sz="2400" b="1">
                                      <a:solidFill>
                                        <a:srgbClr val="FF0000"/>
                                      </a:solidFill>
                                      <a:latin typeface="Cambria Math"/>
                                    </a:rPr>
                                    <m:t>,…,</m:t>
                                  </m:r>
                                  <m:r>
                                    <a:rPr lang="en-US" sz="2400" b="1">
                                      <a:solidFill>
                                        <a:srgbClr val="FF0000"/>
                                      </a:solidFill>
                                      <a:latin typeface="Cambria Math"/>
                                    </a:rPr>
                                    <m:t>𝐊</m:t>
                                  </m:r>
                                </m:sub>
                              </m:sSub>
                              <m:r>
                                <a:rPr lang="en-US" sz="2400" b="1" i="1">
                                  <a:solidFill>
                                    <a:srgbClr val="FF0000"/>
                                  </a:solidFill>
                                  <a:latin typeface="Cambria Math"/>
                                </a:rPr>
                                <m:t>,</m:t>
                              </m:r>
                              <m:sSub>
                                <m:sSubPr>
                                  <m:ctrlPr>
                                    <a:rPr lang="en-US" sz="2400" b="1" i="1" smtClean="0">
                                      <a:solidFill>
                                        <a:schemeClr val="tx1"/>
                                      </a:solidFill>
                                      <a:latin typeface="Cambria Math"/>
                                    </a:rPr>
                                  </m:ctrlPr>
                                </m:sSubPr>
                                <m:e>
                                  <m:r>
                                    <a:rPr lang="en-US" sz="2400" b="1">
                                      <a:solidFill>
                                        <a:schemeClr val="tx1"/>
                                      </a:solidFill>
                                      <a:latin typeface="Cambria Math"/>
                                    </a:rPr>
                                    <m:t>𝐳</m:t>
                                  </m:r>
                                </m:e>
                                <m:sub>
                                  <m:r>
                                    <a:rPr lang="en-US" sz="2400">
                                      <a:solidFill>
                                        <a:schemeClr val="tx1"/>
                                      </a:solidFill>
                                      <a:latin typeface="Cambria Math"/>
                                    </a:rPr>
                                    <m:t>1</m:t>
                                  </m:r>
                                  <m:r>
                                    <a:rPr lang="en-US" sz="2400" b="1">
                                      <a:solidFill>
                                        <a:schemeClr val="tx1"/>
                                      </a:solidFill>
                                      <a:latin typeface="Cambria Math"/>
                                    </a:rPr>
                                    <m:t>,…,</m:t>
                                  </m:r>
                                  <m:r>
                                    <a:rPr lang="en-US" sz="2400" b="1">
                                      <a:solidFill>
                                        <a:schemeClr val="tx1"/>
                                      </a:solidFill>
                                      <a:latin typeface="Cambria Math"/>
                                    </a:rPr>
                                    <m:t>𝐊</m:t>
                                  </m:r>
                                </m:sub>
                              </m:sSub>
                            </m:lim>
                          </m:limLow>
                        </m:fName>
                        <m:e>
                          <m:f>
                            <m:fPr>
                              <m:ctrlPr>
                                <a:rPr lang="en-US" sz="2400" i="1">
                                  <a:solidFill>
                                    <a:schemeClr val="tx1"/>
                                  </a:solidFill>
                                  <a:latin typeface="Cambria Math"/>
                                </a:rPr>
                              </m:ctrlPr>
                            </m:fPr>
                            <m:num>
                              <m:r>
                                <a:rPr lang="en-US" sz="2400" i="1">
                                  <a:solidFill>
                                    <a:schemeClr val="tx1"/>
                                  </a:solidFill>
                                  <a:latin typeface="Cambria Math"/>
                                </a:rPr>
                                <m:t>1</m:t>
                              </m:r>
                            </m:num>
                            <m:den>
                              <m:r>
                                <a:rPr lang="en-US" sz="2400" i="1">
                                  <a:solidFill>
                                    <a:schemeClr val="tx1"/>
                                  </a:solidFill>
                                  <a:latin typeface="Cambria Math"/>
                                </a:rPr>
                                <m:t>2</m:t>
                              </m:r>
                            </m:den>
                          </m:f>
                          <m:sSubSup>
                            <m:sSubSupPr>
                              <m:ctrlPr>
                                <a:rPr lang="en-US" sz="2400" i="1">
                                  <a:solidFill>
                                    <a:schemeClr val="tx1"/>
                                  </a:solidFill>
                                  <a:latin typeface="Cambria Math"/>
                                </a:rPr>
                              </m:ctrlPr>
                            </m:sSubSupPr>
                            <m:e>
                              <m:d>
                                <m:dPr>
                                  <m:begChr m:val="‖"/>
                                  <m:endChr m:val="‖"/>
                                  <m:ctrlPr>
                                    <a:rPr lang="en-US" sz="2400" i="1">
                                      <a:solidFill>
                                        <a:schemeClr val="tx1"/>
                                      </a:solidFill>
                                      <a:latin typeface="Cambria Math"/>
                                    </a:rPr>
                                  </m:ctrlPr>
                                </m:dPr>
                                <m:e>
                                  <m:r>
                                    <a:rPr lang="en-US" sz="2400" b="1">
                                      <a:solidFill>
                                        <a:schemeClr val="tx1"/>
                                      </a:solidFill>
                                      <a:latin typeface="Cambria Math"/>
                                    </a:rPr>
                                    <m:t>𝐱</m:t>
                                  </m:r>
                                  <m:r>
                                    <a:rPr lang="en-US" sz="2400" i="1">
                                      <a:solidFill>
                                        <a:schemeClr val="tx1"/>
                                      </a:solidFill>
                                      <a:latin typeface="Cambria Math"/>
                                    </a:rPr>
                                    <m:t>−</m:t>
                                  </m:r>
                                  <m:nary>
                                    <m:naryPr>
                                      <m:chr m:val="∑"/>
                                      <m:ctrlPr>
                                        <a:rPr lang="en-US" sz="2400" i="1">
                                          <a:solidFill>
                                            <a:schemeClr val="tx1"/>
                                          </a:solidFill>
                                          <a:latin typeface="Cambria Math"/>
                                        </a:rPr>
                                      </m:ctrlPr>
                                    </m:naryPr>
                                    <m:sub>
                                      <m:r>
                                        <m:rPr>
                                          <m:brk m:alnAt="23"/>
                                        </m:rPr>
                                        <a:rPr lang="en-US" sz="2400" i="1">
                                          <a:solidFill>
                                            <a:schemeClr val="tx1"/>
                                          </a:solidFill>
                                          <a:latin typeface="Cambria Math"/>
                                        </a:rPr>
                                        <m:t>𝑘</m:t>
                                      </m:r>
                                      <m:r>
                                        <a:rPr lang="en-US" sz="2400" i="1">
                                          <a:solidFill>
                                            <a:schemeClr val="tx1"/>
                                          </a:solidFill>
                                          <a:latin typeface="Cambria Math"/>
                                        </a:rPr>
                                        <m:t>=1</m:t>
                                      </m:r>
                                    </m:sub>
                                    <m:sup>
                                      <m:r>
                                        <a:rPr lang="en-US" sz="2400" i="1">
                                          <a:solidFill>
                                            <a:schemeClr val="tx1"/>
                                          </a:solidFill>
                                          <a:latin typeface="Cambria Math"/>
                                        </a:rPr>
                                        <m:t>𝐾</m:t>
                                      </m:r>
                                    </m:sup>
                                    <m:e>
                                      <m:sSub>
                                        <m:sSubPr>
                                          <m:ctrlPr>
                                            <a:rPr lang="en-US" sz="2400" i="1">
                                              <a:solidFill>
                                                <a:schemeClr val="tx1"/>
                                              </a:solidFill>
                                              <a:latin typeface="Cambria Math"/>
                                            </a:rPr>
                                          </m:ctrlPr>
                                        </m:sSubPr>
                                        <m:e>
                                          <m:r>
                                            <a:rPr lang="en-US" sz="2400" b="1">
                                              <a:solidFill>
                                                <a:schemeClr val="tx1"/>
                                              </a:solidFill>
                                              <a:latin typeface="Cambria Math"/>
                                            </a:rPr>
                                            <m:t>𝐝</m:t>
                                          </m:r>
                                        </m:e>
                                        <m:sub>
                                          <m:r>
                                            <a:rPr lang="en-US" sz="2400" i="1">
                                              <a:solidFill>
                                                <a:schemeClr val="tx1"/>
                                              </a:solidFill>
                                              <a:latin typeface="Cambria Math"/>
                                            </a:rPr>
                                            <m:t>𝑘</m:t>
                                          </m:r>
                                        </m:sub>
                                      </m:sSub>
                                      <m:r>
                                        <a:rPr lang="en-US" sz="2400" i="1">
                                          <a:solidFill>
                                            <a:schemeClr val="tx1"/>
                                          </a:solidFill>
                                          <a:latin typeface="Cambria Math"/>
                                        </a:rPr>
                                        <m:t>∗</m:t>
                                      </m:r>
                                      <m:sSub>
                                        <m:sSubPr>
                                          <m:ctrlPr>
                                            <a:rPr lang="en-US" sz="2400" i="1" smtClean="0">
                                              <a:solidFill>
                                                <a:schemeClr val="tx1"/>
                                              </a:solidFill>
                                              <a:latin typeface="Cambria Math"/>
                                            </a:rPr>
                                          </m:ctrlPr>
                                        </m:sSubPr>
                                        <m:e>
                                          <m:r>
                                            <a:rPr lang="en-US" sz="2400" b="1">
                                              <a:solidFill>
                                                <a:schemeClr val="tx1"/>
                                              </a:solidFill>
                                              <a:latin typeface="Cambria Math"/>
                                            </a:rPr>
                                            <m:t>𝐳</m:t>
                                          </m:r>
                                        </m:e>
                                        <m:sub>
                                          <m:r>
                                            <a:rPr lang="en-US" sz="2400" i="1">
                                              <a:solidFill>
                                                <a:schemeClr val="tx1"/>
                                              </a:solidFill>
                                              <a:latin typeface="Cambria Math"/>
                                            </a:rPr>
                                            <m:t>𝑘</m:t>
                                          </m:r>
                                        </m:sub>
                                      </m:sSub>
                                    </m:e>
                                  </m:nary>
                                </m:e>
                              </m:d>
                            </m:e>
                            <m:sub>
                              <m:r>
                                <a:rPr lang="en-US" sz="2400" i="1">
                                  <a:solidFill>
                                    <a:schemeClr val="tx1"/>
                                  </a:solidFill>
                                  <a:latin typeface="Cambria Math"/>
                                </a:rPr>
                                <m:t>2</m:t>
                              </m:r>
                            </m:sub>
                            <m:sup>
                              <m:r>
                                <a:rPr lang="en-US" sz="2400" i="1">
                                  <a:solidFill>
                                    <a:schemeClr val="tx1"/>
                                  </a:solidFill>
                                  <a:latin typeface="Cambria Math"/>
                                </a:rPr>
                                <m:t>2</m:t>
                              </m:r>
                            </m:sup>
                          </m:sSubSup>
                          <m:r>
                            <a:rPr lang="en-US" sz="2400" i="1">
                              <a:solidFill>
                                <a:schemeClr val="tx1"/>
                              </a:solidFill>
                              <a:latin typeface="Cambria Math"/>
                            </a:rPr>
                            <m:t>+</m:t>
                          </m:r>
                          <m:sSubSup>
                            <m:sSubSupPr>
                              <m:ctrlPr>
                                <a:rPr lang="en-US" sz="2400" i="1">
                                  <a:solidFill>
                                    <a:schemeClr val="tx1"/>
                                  </a:solidFill>
                                  <a:latin typeface="Cambria Math"/>
                                </a:rPr>
                              </m:ctrlPr>
                            </m:sSubSupPr>
                            <m:e>
                              <m:r>
                                <a:rPr lang="en-US" sz="2400" i="1">
                                  <a:solidFill>
                                    <a:schemeClr val="tx1"/>
                                  </a:solidFill>
                                  <a:latin typeface="Cambria Math"/>
                                </a:rPr>
                                <m:t>𝜆</m:t>
                              </m:r>
                              <m:d>
                                <m:dPr>
                                  <m:begChr m:val="‖"/>
                                  <m:endChr m:val="‖"/>
                                  <m:ctrlPr>
                                    <a:rPr lang="en-US" sz="2400" i="1">
                                      <a:solidFill>
                                        <a:schemeClr val="tx1"/>
                                      </a:solidFill>
                                      <a:latin typeface="Cambria Math"/>
                                    </a:rPr>
                                  </m:ctrlPr>
                                </m:dPr>
                                <m:e>
                                  <m:sSub>
                                    <m:sSubPr>
                                      <m:ctrlPr>
                                        <a:rPr lang="en-US" sz="2400" i="1" smtClean="0">
                                          <a:solidFill>
                                            <a:schemeClr val="tx1"/>
                                          </a:solidFill>
                                          <a:latin typeface="Cambria Math"/>
                                        </a:rPr>
                                      </m:ctrlPr>
                                    </m:sSubPr>
                                    <m:e>
                                      <m:r>
                                        <a:rPr lang="en-US" sz="2400" b="1">
                                          <a:solidFill>
                                            <a:schemeClr val="tx1"/>
                                          </a:solidFill>
                                          <a:latin typeface="Cambria Math"/>
                                        </a:rPr>
                                        <m:t>𝐳</m:t>
                                      </m:r>
                                    </m:e>
                                    <m:sub>
                                      <m:r>
                                        <a:rPr lang="en-US" sz="2400" i="1">
                                          <a:solidFill>
                                            <a:schemeClr val="tx1"/>
                                          </a:solidFill>
                                          <a:latin typeface="Cambria Math"/>
                                        </a:rPr>
                                        <m:t>𝑘</m:t>
                                      </m:r>
                                    </m:sub>
                                  </m:sSub>
                                  <m:r>
                                    <a:rPr lang="en-US" sz="2400" i="1">
                                      <a:solidFill>
                                        <a:schemeClr val="tx1"/>
                                      </a:solidFill>
                                      <a:latin typeface="Cambria Math"/>
                                    </a:rPr>
                                    <m:t>−</m:t>
                                  </m:r>
                                  <m:sSub>
                                    <m:sSubPr>
                                      <m:ctrlPr>
                                        <a:rPr lang="en-US" sz="2400" i="1" smtClean="0">
                                          <a:solidFill>
                                            <a:srgbClr val="FF0000"/>
                                          </a:solidFill>
                                          <a:latin typeface="Cambria Math"/>
                                        </a:rPr>
                                      </m:ctrlPr>
                                    </m:sSubPr>
                                    <m:e>
                                      <m:r>
                                        <a:rPr lang="en-US" sz="2400" b="1">
                                          <a:solidFill>
                                            <a:srgbClr val="FF0000"/>
                                          </a:solidFill>
                                          <a:latin typeface="Cambria Math"/>
                                        </a:rPr>
                                        <m:t>𝐭</m:t>
                                      </m:r>
                                    </m:e>
                                    <m:sub>
                                      <m:r>
                                        <a:rPr lang="en-US" sz="2400" i="1">
                                          <a:solidFill>
                                            <a:srgbClr val="FF0000"/>
                                          </a:solidFill>
                                          <a:latin typeface="Cambria Math"/>
                                        </a:rPr>
                                        <m:t>𝑘</m:t>
                                      </m:r>
                                    </m:sub>
                                  </m:sSub>
                                </m:e>
                              </m:d>
                            </m:e>
                            <m:sub>
                              <m:r>
                                <a:rPr lang="en-US" sz="2400" i="1">
                                  <a:solidFill>
                                    <a:schemeClr val="tx1"/>
                                  </a:solidFill>
                                  <a:latin typeface="Cambria Math"/>
                                </a:rPr>
                                <m:t>2</m:t>
                              </m:r>
                            </m:sub>
                            <m:sup>
                              <m:r>
                                <a:rPr lang="en-US" sz="2400" i="1">
                                  <a:solidFill>
                                    <a:schemeClr val="tx1"/>
                                  </a:solidFill>
                                  <a:latin typeface="Cambria Math"/>
                                </a:rPr>
                                <m:t>2</m:t>
                              </m:r>
                            </m:sup>
                          </m:sSubSup>
                        </m:e>
                      </m:func>
                      <m:r>
                        <a:rPr lang="en-US" sz="2400" i="1">
                          <a:solidFill>
                            <a:schemeClr val="tx1"/>
                          </a:solidFill>
                          <a:latin typeface="Cambria Math"/>
                        </a:rPr>
                        <m:t>+</m:t>
                      </m:r>
                      <m:sSub>
                        <m:sSubPr>
                          <m:ctrlPr>
                            <a:rPr lang="en-US" sz="2800" i="1" smtClean="0">
                              <a:solidFill>
                                <a:schemeClr val="tx1"/>
                              </a:solidFill>
                              <a:latin typeface="Cambria Math"/>
                            </a:rPr>
                          </m:ctrlPr>
                        </m:sSubPr>
                        <m:e>
                          <m:r>
                            <a:rPr lang="en-US" sz="2800" i="1">
                              <a:solidFill>
                                <a:schemeClr val="tx1"/>
                              </a:solidFill>
                              <a:latin typeface="Cambria Math"/>
                            </a:rPr>
                            <m:t>𝛽</m:t>
                          </m:r>
                          <m:d>
                            <m:dPr>
                              <m:begChr m:val="‖"/>
                              <m:endChr m:val="‖"/>
                              <m:ctrlPr>
                                <a:rPr lang="en-US" sz="2800" i="1">
                                  <a:solidFill>
                                    <a:schemeClr val="tx1"/>
                                  </a:solidFill>
                                  <a:latin typeface="Cambria Math"/>
                                </a:rPr>
                              </m:ctrlPr>
                            </m:dPr>
                            <m:e>
                              <m:sSub>
                                <m:sSubPr>
                                  <m:ctrlPr>
                                    <a:rPr lang="en-US" sz="2800" i="1" smtClean="0">
                                      <a:solidFill>
                                        <a:srgbClr val="FF0000"/>
                                      </a:solidFill>
                                      <a:latin typeface="Cambria Math"/>
                                    </a:rPr>
                                  </m:ctrlPr>
                                </m:sSubPr>
                                <m:e>
                                  <m:r>
                                    <a:rPr lang="en-US" sz="2800" b="1">
                                      <a:solidFill>
                                        <a:srgbClr val="FF0000"/>
                                      </a:solidFill>
                                      <a:latin typeface="Cambria Math"/>
                                    </a:rPr>
                                    <m:t>𝐭</m:t>
                                  </m:r>
                                </m:e>
                                <m:sub>
                                  <m:r>
                                    <a:rPr lang="en-US" sz="2800" i="1">
                                      <a:solidFill>
                                        <a:srgbClr val="FF0000"/>
                                      </a:solidFill>
                                      <a:latin typeface="Cambria Math"/>
                                    </a:rPr>
                                    <m:t>𝑘</m:t>
                                  </m:r>
                                </m:sub>
                              </m:sSub>
                            </m:e>
                          </m:d>
                        </m:e>
                        <m:sub>
                          <m:r>
                            <a:rPr lang="en-US" sz="2800" i="1">
                              <a:solidFill>
                                <a:schemeClr val="tx1"/>
                              </a:solidFill>
                              <a:latin typeface="Cambria Math"/>
                            </a:rPr>
                            <m:t>1</m:t>
                          </m:r>
                        </m:sub>
                      </m:sSub>
                    </m:oMath>
                  </m:oMathPara>
                </a14:m>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525963"/>
              </a:xfrm>
              <a:blipFill rotWithShape="1">
                <a:blip r:embed="rId2"/>
                <a:stretch>
                  <a:fillRect/>
                </a:stretch>
              </a:blipFill>
            </p:spPr>
            <p:txBody>
              <a:bodyPr/>
              <a:lstStyle/>
              <a:p>
                <a:r>
                  <a:rPr lang="en-US">
                    <a:noFill/>
                  </a:rPr>
                  <a:t> </a:t>
                </a:r>
              </a:p>
            </p:txBody>
          </p:sp>
        </mc:Fallback>
      </mc:AlternateContent>
      <p:sp>
        <p:nvSpPr>
          <p:cNvPr id="5" name="Rectangle 4"/>
          <p:cNvSpPr/>
          <p:nvPr/>
        </p:nvSpPr>
        <p:spPr>
          <a:xfrm>
            <a:off x="2116665" y="1447800"/>
            <a:ext cx="2988735" cy="1447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1371600" y="3276600"/>
                <a:ext cx="3188950" cy="646331"/>
              </a:xfrm>
              <a:prstGeom prst="rect">
                <a:avLst/>
              </a:prstGeom>
              <a:noFill/>
            </p:spPr>
            <p:txBody>
              <a:bodyPr wrap="none" rtlCol="0">
                <a:spAutoFit/>
              </a:bodyPr>
              <a:lstStyle/>
              <a:p>
                <a:r>
                  <a:rPr lang="en-US" sz="3600" dirty="0" smtClean="0"/>
                  <a:t>Fix </a:t>
                </a:r>
                <a14:m>
                  <m:oMath xmlns:m="http://schemas.openxmlformats.org/officeDocument/2006/math">
                    <m:r>
                      <a:rPr lang="en-US" sz="3600" b="1" i="0" smtClean="0">
                        <a:latin typeface="Cambria Math"/>
                      </a:rPr>
                      <m:t>𝐳</m:t>
                    </m:r>
                  </m:oMath>
                </a14:m>
                <a:r>
                  <a:rPr lang="en-US" sz="3600" dirty="0" smtClean="0"/>
                  <a:t>, solve for </a:t>
                </a:r>
                <a14:m>
                  <m:oMath xmlns:m="http://schemas.openxmlformats.org/officeDocument/2006/math">
                    <m:r>
                      <a:rPr lang="en-US" sz="3600" b="1" i="0" smtClean="0">
                        <a:latin typeface="Cambria Math"/>
                      </a:rPr>
                      <m:t>𝐭</m:t>
                    </m:r>
                  </m:oMath>
                </a14:m>
                <a:endParaRPr lang="en-US" sz="36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3276600"/>
                <a:ext cx="3188950" cy="646331"/>
              </a:xfrm>
              <a:prstGeom prst="rect">
                <a:avLst/>
              </a:prstGeom>
              <a:blipFill rotWithShape="1">
                <a:blip r:embed="rId3"/>
                <a:stretch>
                  <a:fillRect l="-5736" t="-14151" b="-339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28800" y="4191000"/>
                <a:ext cx="5591852" cy="646331"/>
              </a:xfrm>
              <a:prstGeom prst="rect">
                <a:avLst/>
              </a:prstGeom>
              <a:noFill/>
              <a:ln w="28575">
                <a:solidFill>
                  <a:schemeClr val="accent5">
                    <a:lumMod val="75000"/>
                  </a:schemeClr>
                </a:solidFill>
              </a:ln>
            </p:spPr>
            <p:txBody>
              <a:bodyPr wrap="none" rtlCol="0">
                <a:spAutoFit/>
              </a:bodyPr>
              <a:lstStyle/>
              <a:p>
                <a:r>
                  <a:rPr lang="en-US" sz="3600" b="1" dirty="0" smtClean="0"/>
                  <a:t>A separable 1D Problem in </a:t>
                </a:r>
                <a14:m>
                  <m:oMath xmlns:m="http://schemas.openxmlformats.org/officeDocument/2006/math">
                    <m:r>
                      <a:rPr lang="en-US" sz="3600" b="1" i="0" smtClean="0">
                        <a:latin typeface="Cambria Math"/>
                      </a:rPr>
                      <m:t>𝐭</m:t>
                    </m:r>
                  </m:oMath>
                </a14:m>
                <a:endParaRPr lang="en-US" sz="36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1828800" y="4191000"/>
                <a:ext cx="5591852" cy="646331"/>
              </a:xfrm>
              <a:prstGeom prst="rect">
                <a:avLst/>
              </a:prstGeom>
              <a:blipFill rotWithShape="1">
                <a:blip r:embed="rId4"/>
                <a:stretch>
                  <a:fillRect l="-3037" t="-11712" b="-29730"/>
                </a:stretch>
              </a:blipFill>
              <a:ln w="28575">
                <a:solidFill>
                  <a:schemeClr val="accent5">
                    <a:lumMod val="75000"/>
                  </a:schemeClr>
                </a:solidFill>
              </a:ln>
            </p:spPr>
            <p:txBody>
              <a:bodyPr/>
              <a:lstStyle/>
              <a:p>
                <a:r>
                  <a:rPr lang="en-US">
                    <a:noFill/>
                  </a:rPr>
                  <a:t> </a:t>
                </a:r>
              </a:p>
            </p:txBody>
          </p:sp>
        </mc:Fallback>
      </mc:AlternateContent>
      <p:sp>
        <p:nvSpPr>
          <p:cNvPr id="9" name="Rectangle 8"/>
          <p:cNvSpPr/>
          <p:nvPr/>
        </p:nvSpPr>
        <p:spPr>
          <a:xfrm>
            <a:off x="1485900" y="2362200"/>
            <a:ext cx="630765" cy="304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77075" y="1904999"/>
            <a:ext cx="315382" cy="48577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2133600" y="5105400"/>
                <a:ext cx="4928016" cy="1133900"/>
              </a:xfrm>
              <a:prstGeom prst="rect">
                <a:avLst/>
              </a:prstGeom>
              <a:noFill/>
              <a:ln w="28575">
                <a:noFill/>
              </a:ln>
            </p:spPr>
            <p:txBody>
              <a:bodyPr wrap="none" rtlCol="0">
                <a:spAutoFit/>
              </a:bodyPr>
              <a:lstStyle/>
              <a:p>
                <a:r>
                  <a:rPr lang="en-US" sz="2800" dirty="0" smtClean="0"/>
                  <a:t>Solved by the shrinkage function</a:t>
                </a:r>
              </a:p>
              <a:p>
                <a14:m>
                  <m:oMath xmlns:m="http://schemas.openxmlformats.org/officeDocument/2006/math">
                    <m:sSubSup>
                      <m:sSubSupPr>
                        <m:ctrlPr>
                          <a:rPr lang="en-US" sz="2800" b="0" i="1" smtClean="0">
                            <a:latin typeface="Cambria Math"/>
                          </a:rPr>
                        </m:ctrlPr>
                      </m:sSubSupPr>
                      <m:e>
                        <m:r>
                          <a:rPr lang="en-US" sz="2800" b="0" i="1" smtClean="0">
                            <a:latin typeface="Cambria Math"/>
                          </a:rPr>
                          <m:t>𝑡</m:t>
                        </m:r>
                      </m:e>
                      <m:sub>
                        <m:r>
                          <a:rPr lang="en-US" sz="2800" b="0" i="1" smtClean="0">
                            <a:latin typeface="Cambria Math"/>
                          </a:rPr>
                          <m:t>𝑘</m:t>
                        </m:r>
                      </m:sub>
                      <m:sup>
                        <m:r>
                          <a:rPr lang="en-US" sz="2800" b="0" i="1" smtClean="0">
                            <a:latin typeface="Cambria Math"/>
                          </a:rPr>
                          <m:t>∗</m:t>
                        </m:r>
                      </m:sup>
                    </m:sSubSup>
                    <m:r>
                      <a:rPr lang="en-US" sz="2800" b="0" i="1" smtClean="0">
                        <a:latin typeface="Cambria Math"/>
                      </a:rPr>
                      <m:t>=</m:t>
                    </m:r>
                    <m:r>
                      <m:rPr>
                        <m:sty m:val="p"/>
                      </m:rPr>
                      <a:rPr lang="en-US" sz="2800" b="0" i="0" smtClean="0">
                        <a:latin typeface="Cambria Math"/>
                      </a:rPr>
                      <m:t>sgn</m:t>
                    </m:r>
                    <m:d>
                      <m:dPr>
                        <m:ctrlPr>
                          <a:rPr lang="en-US" sz="2800" b="0" i="1" smtClean="0">
                            <a:latin typeface="Cambria Math"/>
                          </a:rPr>
                        </m:ctrlPr>
                      </m:dPr>
                      <m:e>
                        <m:sSub>
                          <m:sSubPr>
                            <m:ctrlPr>
                              <a:rPr lang="en-US" sz="2800" b="0" i="1" smtClean="0">
                                <a:latin typeface="Cambria Math"/>
                              </a:rPr>
                            </m:ctrlPr>
                          </m:sSubPr>
                          <m:e>
                            <m:r>
                              <m:rPr>
                                <m:sty m:val="p"/>
                              </m:rPr>
                              <a:rPr lang="en-US" sz="2800" b="0" i="0" smtClean="0">
                                <a:latin typeface="Cambria Math"/>
                              </a:rPr>
                              <m:t>z</m:t>
                            </m:r>
                          </m:e>
                          <m:sub>
                            <m:r>
                              <m:rPr>
                                <m:sty m:val="p"/>
                              </m:rPr>
                              <a:rPr lang="en-US" sz="2800" b="0" i="0" smtClean="0">
                                <a:latin typeface="Cambria Math"/>
                              </a:rPr>
                              <m:t>k</m:t>
                            </m:r>
                          </m:sub>
                        </m:sSub>
                      </m:e>
                    </m:d>
                    <m:r>
                      <a:rPr lang="en-US" sz="2800" b="0" i="1" smtClean="0">
                        <a:latin typeface="Cambria Math"/>
                      </a:rPr>
                      <m:t> </m:t>
                    </m:r>
                    <m:r>
                      <a:rPr lang="en-US" sz="2800" b="0" i="0" smtClean="0">
                        <a:latin typeface="Cambria Math"/>
                      </a:rPr>
                      <m:t>.</m:t>
                    </m:r>
                    <m:r>
                      <m:rPr>
                        <m:sty m:val="p"/>
                      </m:rPr>
                      <a:rPr lang="en-US" sz="2800" b="0" i="0" smtClean="0">
                        <a:latin typeface="Cambria Math"/>
                      </a:rPr>
                      <m:t>max</m:t>
                    </m:r>
                    <m:r>
                      <a:rPr lang="en-US" sz="2800" b="0" i="1" smtClean="0">
                        <a:latin typeface="Cambria Math"/>
                      </a:rPr>
                      <m:t>⁡(|</m:t>
                    </m:r>
                    <m:sSub>
                      <m:sSubPr>
                        <m:ctrlPr>
                          <a:rPr lang="en-US" sz="2800" b="0" i="1" smtClean="0">
                            <a:latin typeface="Cambria Math"/>
                          </a:rPr>
                        </m:ctrlPr>
                      </m:sSubPr>
                      <m:e>
                        <m:r>
                          <a:rPr lang="en-US" sz="2800" b="0" i="1" smtClean="0">
                            <a:latin typeface="Cambria Math"/>
                          </a:rPr>
                          <m:t>𝑧</m:t>
                        </m:r>
                      </m:e>
                      <m:sub>
                        <m:r>
                          <a:rPr lang="en-US" sz="2800" b="0" i="1" smtClean="0">
                            <a:latin typeface="Cambria Math"/>
                          </a:rPr>
                          <m:t>𝑘</m:t>
                        </m:r>
                      </m:sub>
                    </m:sSub>
                    <m:r>
                      <a:rPr lang="en-US" sz="2800" b="0" i="1" smtClean="0">
                        <a:latin typeface="Cambria Math"/>
                      </a:rPr>
                      <m:t>|−</m:t>
                    </m:r>
                    <m:f>
                      <m:fPr>
                        <m:ctrlPr>
                          <a:rPr lang="en-US" sz="2800" b="0" i="1" smtClean="0">
                            <a:latin typeface="Cambria Math"/>
                          </a:rPr>
                        </m:ctrlPr>
                      </m:fPr>
                      <m:num>
                        <m:r>
                          <a:rPr lang="en-US" sz="2800" b="0" i="1" smtClean="0">
                            <a:latin typeface="Cambria Math"/>
                          </a:rPr>
                          <m:t>1</m:t>
                        </m:r>
                      </m:num>
                      <m:den>
                        <m:r>
                          <a:rPr lang="en-US" sz="2800" b="0" i="1" smtClean="0">
                            <a:latin typeface="Cambria Math"/>
                          </a:rPr>
                          <m:t>𝜆</m:t>
                        </m:r>
                      </m:den>
                    </m:f>
                    <m:r>
                      <a:rPr lang="en-US" sz="2800" b="0" i="1" smtClean="0">
                        <a:latin typeface="Cambria Math"/>
                      </a:rPr>
                      <m:t>,0)</m:t>
                    </m:r>
                  </m:oMath>
                </a14:m>
                <a:r>
                  <a:rPr lang="en-US" sz="2800" dirty="0" smtClean="0"/>
                  <a:t> </a:t>
                </a:r>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133600" y="5105400"/>
                <a:ext cx="4928016" cy="1133900"/>
              </a:xfrm>
              <a:prstGeom prst="rect">
                <a:avLst/>
              </a:prstGeom>
              <a:blipFill rotWithShape="1">
                <a:blip r:embed="rId5"/>
                <a:stretch>
                  <a:fillRect l="-2475" t="-4839" r="-1238"/>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257669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Filter Update</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47800"/>
                <a:ext cx="8229600" cy="4525963"/>
              </a:xfrm>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a:solidFill>
                                        <a:srgbClr val="FF0000"/>
                                      </a:solidFill>
                                      <a:latin typeface="Cambria Math"/>
                                    </a:rPr>
                                  </m:ctrlPr>
                                </m:sSubPr>
                                <m:e>
                                  <m:r>
                                    <a:rPr lang="en-US" b="1">
                                      <a:solidFill>
                                        <a:srgbClr val="FF0000"/>
                                      </a:solidFill>
                                      <a:latin typeface="Cambria Math"/>
                                    </a:rPr>
                                    <m:t>𝐝</m:t>
                                  </m:r>
                                </m:e>
                                <m:sub>
                                  <m:r>
                                    <a:rPr lang="en-US">
                                      <a:solidFill>
                                        <a:srgbClr val="FF0000"/>
                                      </a:solidFill>
                                      <a:latin typeface="Cambria Math"/>
                                    </a:rPr>
                                    <m:t>1</m:t>
                                  </m:r>
                                  <m:r>
                                    <a:rPr lang="en-US" b="1">
                                      <a:solidFill>
                                        <a:srgbClr val="FF0000"/>
                                      </a:solidFill>
                                      <a:latin typeface="Cambria Math"/>
                                    </a:rPr>
                                    <m:t>,…</m:t>
                                  </m:r>
                                  <m:r>
                                    <a:rPr lang="en-US">
                                      <a:solidFill>
                                        <a:srgbClr val="FF0000"/>
                                      </a:solidFill>
                                      <a:latin typeface="Cambria Math"/>
                                    </a:rPr>
                                    <m:t>,</m:t>
                                  </m:r>
                                  <m:r>
                                    <m:rPr>
                                      <m:sty m:val="p"/>
                                    </m:rPr>
                                    <a:rPr lang="en-US">
                                      <a:solidFill>
                                        <a:srgbClr val="FF0000"/>
                                      </a:solidFill>
                                      <a:latin typeface="Cambria Math"/>
                                    </a:rPr>
                                    <m:t>K</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a:latin typeface="Cambria Math"/>
                                </a:rPr>
                              </m:ctrlPr>
                            </m:sSubSupPr>
                            <m:e>
                              <m:d>
                                <m:dPr>
                                  <m:begChr m:val="‖"/>
                                  <m:endChr m:val="‖"/>
                                  <m:ctrlPr>
                                    <a:rPr lang="en-US" i="1">
                                      <a:latin typeface="Cambria Math"/>
                                    </a:rPr>
                                  </m:ctrlPr>
                                </m:dPr>
                                <m:e>
                                  <m:r>
                                    <a:rPr lang="en-US" b="1">
                                      <a:latin typeface="Cambria Math"/>
                                    </a:rPr>
                                    <m:t>𝐱</m:t>
                                  </m:r>
                                  <m:r>
                                    <a:rPr lang="en-US" i="1">
                                      <a:latin typeface="Cambria Math"/>
                                    </a:rPr>
                                    <m:t>−</m:t>
                                  </m:r>
                                  <m:nary>
                                    <m:naryPr>
                                      <m:chr m:val="∑"/>
                                      <m:ctrlPr>
                                        <a:rPr lang="en-US" i="1">
                                          <a:latin typeface="Cambria Math"/>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i="1" smtClean="0">
                                              <a:solidFill>
                                                <a:schemeClr val="tx1"/>
                                              </a:solidFill>
                                              <a:latin typeface="Cambria Math"/>
                                            </a:rPr>
                                          </m:ctrlPr>
                                        </m:sSubPr>
                                        <m:e>
                                          <m:r>
                                            <a:rPr lang="en-US" b="1" i="0" smtClean="0">
                                              <a:solidFill>
                                                <a:schemeClr val="tx1"/>
                                              </a:solidFill>
                                              <a:latin typeface="Cambria Math"/>
                                            </a:rPr>
                                            <m:t>𝐙</m:t>
                                          </m:r>
                                        </m:e>
                                        <m:sub>
                                          <m:r>
                                            <a:rPr lang="en-US" i="1">
                                              <a:solidFill>
                                                <a:schemeClr val="tx1"/>
                                              </a:solidFill>
                                              <a:latin typeface="Cambria Math"/>
                                            </a:rPr>
                                            <m:t>𝑘</m:t>
                                          </m:r>
                                        </m:sub>
                                      </m:sSub>
                                      <m:sSub>
                                        <m:sSubPr>
                                          <m:ctrlPr>
                                            <a:rPr lang="en-US" i="1" smtClean="0">
                                              <a:solidFill>
                                                <a:srgbClr val="FF0000"/>
                                              </a:solidFill>
                                              <a:latin typeface="Cambria Math"/>
                                            </a:rPr>
                                          </m:ctrlPr>
                                        </m:sSubPr>
                                        <m:e>
                                          <m:r>
                                            <a:rPr lang="en-US" b="1" i="0" smtClean="0">
                                              <a:solidFill>
                                                <a:srgbClr val="FF0000"/>
                                              </a:solidFill>
                                              <a:latin typeface="Cambria Math"/>
                                            </a:rPr>
                                            <m:t>𝐝</m:t>
                                          </m:r>
                                        </m:e>
                                        <m:sub>
                                          <m:r>
                                            <a:rPr lang="en-US" i="1">
                                              <a:solidFill>
                                                <a:srgbClr val="FF0000"/>
                                              </a:solidFill>
                                              <a:latin typeface="Cambria Math"/>
                                            </a:rPr>
                                            <m:t>𝑘</m:t>
                                          </m:r>
                                        </m:sub>
                                      </m:sSub>
                                    </m:e>
                                  </m:nary>
                                </m:e>
                              </m:d>
                            </m:e>
                            <m:sub>
                              <m:r>
                                <a:rPr lang="en-US" i="1">
                                  <a:latin typeface="Cambria Math"/>
                                </a:rPr>
                                <m:t>2</m:t>
                              </m:r>
                            </m:sub>
                            <m:sup>
                              <m:r>
                                <a:rPr lang="en-US" i="1">
                                  <a:latin typeface="Cambria Math"/>
                                </a:rPr>
                                <m:t>2</m:t>
                              </m:r>
                            </m:sup>
                          </m:sSubSup>
                        </m:e>
                      </m:func>
                    </m:oMath>
                  </m:oMathPara>
                </a14:m>
                <a:endParaRPr lang="en-US" dirty="0" smtClean="0"/>
              </a:p>
              <a:p>
                <a:pPr marL="0" indent="0">
                  <a:buNone/>
                </a:pPr>
                <a:endParaRPr lang="en-US" sz="4800"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525963"/>
              </a:xfrm>
              <a:blipFill rotWithShape="1">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2164290" y="3962400"/>
                <a:ext cx="4922310" cy="646331"/>
              </a:xfrm>
              <a:prstGeom prst="rect">
                <a:avLst/>
              </a:prstGeom>
              <a:noFill/>
              <a:ln w="28575">
                <a:solidFill>
                  <a:schemeClr val="accent5">
                    <a:lumMod val="75000"/>
                  </a:schemeClr>
                </a:solidFill>
              </a:ln>
            </p:spPr>
            <p:txBody>
              <a:bodyPr wrap="none" rtlCol="0">
                <a:spAutoFit/>
              </a:bodyPr>
              <a:lstStyle/>
              <a:p>
                <a:r>
                  <a:rPr lang="en-US" sz="3600" b="1" dirty="0" smtClean="0"/>
                  <a:t>A quadratic Problem in </a:t>
                </a:r>
                <a14:m>
                  <m:oMath xmlns:m="http://schemas.openxmlformats.org/officeDocument/2006/math">
                    <m:r>
                      <a:rPr lang="en-US" sz="3600" b="1" i="0" smtClean="0">
                        <a:latin typeface="Cambria Math"/>
                      </a:rPr>
                      <m:t>𝐝</m:t>
                    </m:r>
                  </m:oMath>
                </a14:m>
                <a:endParaRPr lang="en-US" sz="3600" b="1" dirty="0"/>
              </a:p>
            </p:txBody>
          </p:sp>
        </mc:Choice>
        <mc:Fallback>
          <p:sp>
            <p:nvSpPr>
              <p:cNvPr id="4" name="TextBox 3"/>
              <p:cNvSpPr txBox="1">
                <a:spLocks noRot="1" noChangeAspect="1" noMove="1" noResize="1" noEditPoints="1" noAdjustHandles="1" noChangeArrowheads="1" noChangeShapeType="1" noTextEdit="1"/>
              </p:cNvSpPr>
              <p:nvPr/>
            </p:nvSpPr>
            <p:spPr>
              <a:xfrm>
                <a:off x="2164290" y="3962400"/>
                <a:ext cx="4922310" cy="646331"/>
              </a:xfrm>
              <a:prstGeom prst="rect">
                <a:avLst/>
              </a:prstGeom>
              <a:blipFill rotWithShape="1">
                <a:blip r:embed="rId3"/>
                <a:stretch>
                  <a:fillRect l="-3444" t="-11712" b="-30631"/>
                </a:stretch>
              </a:blipFill>
              <a:ln w="28575">
                <a:solidFill>
                  <a:schemeClr val="accent5">
                    <a:lumMod val="75000"/>
                  </a:schemeClr>
                </a:solidFill>
              </a:ln>
            </p:spPr>
            <p:txBody>
              <a:bodyPr/>
              <a:lstStyle/>
              <a:p>
                <a:r>
                  <a:rPr lang="en-US">
                    <a:noFill/>
                  </a:rPr>
                  <a:t> </a:t>
                </a:r>
              </a:p>
            </p:txBody>
          </p:sp>
        </mc:Fallback>
      </mc:AlternateContent>
      <p:sp>
        <p:nvSpPr>
          <p:cNvPr id="5" name="TextBox 4"/>
          <p:cNvSpPr txBox="1"/>
          <p:nvPr/>
        </p:nvSpPr>
        <p:spPr>
          <a:xfrm>
            <a:off x="1358810" y="4953000"/>
            <a:ext cx="6489790" cy="1384995"/>
          </a:xfrm>
          <a:prstGeom prst="rect">
            <a:avLst/>
          </a:prstGeom>
          <a:noFill/>
          <a:ln w="28575">
            <a:noFill/>
          </a:ln>
        </p:spPr>
        <p:txBody>
          <a:bodyPr wrap="none" rtlCol="0">
            <a:spAutoFit/>
          </a:bodyPr>
          <a:lstStyle/>
          <a:p>
            <a:pPr algn="ctr"/>
            <a:r>
              <a:rPr lang="en-US" sz="2800" dirty="0" smtClean="0"/>
              <a:t>Solved by gradient descent with</a:t>
            </a:r>
          </a:p>
          <a:p>
            <a:pPr algn="ctr"/>
            <a:r>
              <a:rPr lang="en-US" sz="2800" dirty="0" smtClean="0"/>
              <a:t>gradient direction involving solution to</a:t>
            </a:r>
          </a:p>
          <a:p>
            <a:pPr algn="ctr"/>
            <a:r>
              <a:rPr lang="en-US" sz="2800" dirty="0" smtClean="0"/>
              <a:t>large linear system of convolution matrices</a:t>
            </a:r>
            <a:endParaRPr lang="en-US" sz="2800" dirty="0"/>
          </a:p>
        </p:txBody>
      </p:sp>
    </p:spTree>
    <p:extLst>
      <p:ext uri="{BB962C8B-B14F-4D97-AF65-F5344CB8AC3E}">
        <p14:creationId xmlns:p14="http://schemas.microsoft.com/office/powerpoint/2010/main" val="187041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Combining the Steps</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22437"/>
                <a:ext cx="8458200" cy="4525963"/>
              </a:xfrm>
            </p:spPr>
            <p:txBody>
              <a:bodyPr/>
              <a:lstStyle/>
              <a:p>
                <a:pPr marL="0" indent="0">
                  <a:buNone/>
                </a:pPr>
                <a:r>
                  <a:rPr lang="en-US" dirty="0" smtClean="0"/>
                  <a:t>Initialize </a:t>
                </a:r>
                <a14:m>
                  <m:oMath xmlns:m="http://schemas.openxmlformats.org/officeDocument/2006/math">
                    <m:sSub>
                      <m:sSubPr>
                        <m:ctrlPr>
                          <a:rPr lang="en-US" b="0" i="1" smtClean="0">
                            <a:latin typeface="Cambria Math"/>
                          </a:rPr>
                        </m:ctrlPr>
                      </m:sSubPr>
                      <m:e>
                        <m:r>
                          <a:rPr lang="en-US" b="1" i="0" smtClean="0">
                            <a:latin typeface="Cambria Math"/>
                          </a:rPr>
                          <m:t>𝐳</m:t>
                        </m:r>
                      </m:e>
                      <m:sub>
                        <m:r>
                          <a:rPr lang="en-US" b="0" i="1" smtClean="0">
                            <a:latin typeface="Cambria Math"/>
                          </a:rPr>
                          <m:t>𝑘</m:t>
                        </m:r>
                      </m:sub>
                    </m:sSub>
                  </m:oMath>
                </a14:m>
                <a:r>
                  <a:rPr lang="en-US" b="0" dirty="0" smtClean="0"/>
                  <a:t>,</a:t>
                </a:r>
                <a:r>
                  <a:rPr lang="en-US" dirty="0"/>
                  <a:t> </a:t>
                </a:r>
                <a14:m>
                  <m:oMath xmlns:m="http://schemas.openxmlformats.org/officeDocument/2006/math">
                    <m:sSub>
                      <m:sSubPr>
                        <m:ctrlPr>
                          <a:rPr lang="en-US" i="1">
                            <a:latin typeface="Cambria Math"/>
                          </a:rPr>
                        </m:ctrlPr>
                      </m:sSubPr>
                      <m:e>
                        <m:r>
                          <a:rPr lang="en-US" b="1" i="0" smtClean="0">
                            <a:latin typeface="Cambria Math"/>
                          </a:rPr>
                          <m:t>𝐝</m:t>
                        </m:r>
                      </m:e>
                      <m:sub>
                        <m:r>
                          <a:rPr lang="en-US" i="1">
                            <a:latin typeface="Cambria Math"/>
                          </a:rPr>
                          <m:t>𝑘</m:t>
                        </m:r>
                      </m:sub>
                    </m:sSub>
                  </m:oMath>
                </a14:m>
                <a:endParaRPr lang="en-US" b="0" dirty="0" smtClean="0"/>
              </a:p>
              <a:p>
                <a:pPr marL="0" indent="0">
                  <a:buNone/>
                </a:pPr>
                <a:r>
                  <a:rPr lang="en-US" dirty="0"/>
                  <a:t>	</a:t>
                </a:r>
                <a:r>
                  <a:rPr lang="en-US" dirty="0" smtClean="0"/>
                  <a:t>Given </a:t>
                </a:r>
                <a14:m>
                  <m:oMath xmlns:m="http://schemas.openxmlformats.org/officeDocument/2006/math">
                    <m:sSub>
                      <m:sSubPr>
                        <m:ctrlPr>
                          <a:rPr lang="en-US" i="1">
                            <a:latin typeface="Cambria Math"/>
                          </a:rPr>
                        </m:ctrlPr>
                      </m:sSubPr>
                      <m:e>
                        <m:r>
                          <a:rPr lang="en-US" b="1" i="0" smtClean="0">
                            <a:latin typeface="Cambria Math"/>
                          </a:rPr>
                          <m:t>𝐝</m:t>
                        </m:r>
                      </m:e>
                      <m:sub>
                        <m:r>
                          <a:rPr lang="en-US" i="1">
                            <a:latin typeface="Cambria Math"/>
                          </a:rPr>
                          <m:t>𝑘</m:t>
                        </m:r>
                      </m:sub>
                    </m:sSub>
                    <m:r>
                      <a:rPr lang="en-US" b="0" i="1" smtClean="0">
                        <a:latin typeface="Cambria Math"/>
                      </a:rPr>
                      <m:t>,</m:t>
                    </m:r>
                  </m:oMath>
                </a14:m>
                <a:endParaRPr lang="en-US" dirty="0" smtClean="0"/>
              </a:p>
              <a:p>
                <a:pPr marL="457200" lvl="1" indent="0">
                  <a:buNone/>
                </a:pPr>
                <a:r>
                  <a:rPr lang="en-US" dirty="0" smtClean="0"/>
                  <a:t>		Given </a:t>
                </a:r>
                <a14:m>
                  <m:oMath xmlns:m="http://schemas.openxmlformats.org/officeDocument/2006/math">
                    <m:sSub>
                      <m:sSubPr>
                        <m:ctrlPr>
                          <a:rPr lang="en-US" i="1">
                            <a:latin typeface="Cambria Math"/>
                          </a:rPr>
                        </m:ctrlPr>
                      </m:sSubPr>
                      <m:e>
                        <m:r>
                          <a:rPr lang="en-US" b="1">
                            <a:latin typeface="Cambria Math"/>
                          </a:rPr>
                          <m:t>𝐳</m:t>
                        </m:r>
                      </m:e>
                      <m:sub>
                        <m:r>
                          <a:rPr lang="en-US" i="1">
                            <a:latin typeface="Cambria Math"/>
                          </a:rPr>
                          <m:t>𝑘</m:t>
                        </m:r>
                      </m:sub>
                    </m:sSub>
                  </m:oMath>
                </a14:m>
                <a:r>
                  <a:rPr lang="en-US" dirty="0" smtClean="0"/>
                  <a:t>, solve for </a:t>
                </a:r>
                <a14:m>
                  <m:oMath xmlns:m="http://schemas.openxmlformats.org/officeDocument/2006/math">
                    <m:sSub>
                      <m:sSubPr>
                        <m:ctrlPr>
                          <a:rPr lang="en-US" i="1">
                            <a:latin typeface="Cambria Math"/>
                          </a:rPr>
                        </m:ctrlPr>
                      </m:sSubPr>
                      <m:e>
                        <m:r>
                          <a:rPr lang="en-US" b="1" i="0" smtClean="0">
                            <a:latin typeface="Cambria Math"/>
                          </a:rPr>
                          <m:t>𝐭</m:t>
                        </m:r>
                      </m:e>
                      <m:sub>
                        <m:r>
                          <a:rPr lang="en-US" i="1">
                            <a:latin typeface="Cambria Math"/>
                          </a:rPr>
                          <m:t>𝑘</m:t>
                        </m:r>
                      </m:sub>
                    </m:sSub>
                  </m:oMath>
                </a14:m>
                <a:r>
                  <a:rPr lang="en-US" dirty="0" smtClean="0"/>
                  <a:t>using shrinkage </a:t>
                </a:r>
              </a:p>
              <a:p>
                <a:pPr marL="457200" lvl="1" indent="0">
                  <a:buNone/>
                </a:pPr>
                <a:r>
                  <a:rPr lang="en-US" dirty="0" smtClean="0"/>
                  <a:t>		Given </a:t>
                </a:r>
                <a14:m>
                  <m:oMath xmlns:m="http://schemas.openxmlformats.org/officeDocument/2006/math">
                    <m:sSub>
                      <m:sSubPr>
                        <m:ctrlPr>
                          <a:rPr lang="en-US" i="1">
                            <a:latin typeface="Cambria Math"/>
                          </a:rPr>
                        </m:ctrlPr>
                      </m:sSubPr>
                      <m:e>
                        <m:r>
                          <a:rPr lang="en-US" b="1" i="0" smtClean="0">
                            <a:latin typeface="Cambria Math"/>
                          </a:rPr>
                          <m:t>𝐭</m:t>
                        </m:r>
                      </m:e>
                      <m:sub>
                        <m:r>
                          <a:rPr lang="en-US" i="1">
                            <a:latin typeface="Cambria Math"/>
                          </a:rPr>
                          <m:t>𝑘</m:t>
                        </m:r>
                      </m:sub>
                    </m:sSub>
                  </m:oMath>
                </a14:m>
                <a:r>
                  <a:rPr lang="en-US" dirty="0" smtClean="0"/>
                  <a:t>, solve for </a:t>
                </a:r>
                <a14:m>
                  <m:oMath xmlns:m="http://schemas.openxmlformats.org/officeDocument/2006/math">
                    <m:sSub>
                      <m:sSubPr>
                        <m:ctrlPr>
                          <a:rPr lang="en-US" i="1">
                            <a:latin typeface="Cambria Math"/>
                          </a:rPr>
                        </m:ctrlPr>
                      </m:sSubPr>
                      <m:e>
                        <m:r>
                          <a:rPr lang="en-US" b="1">
                            <a:latin typeface="Cambria Math"/>
                          </a:rPr>
                          <m:t>𝐳</m:t>
                        </m:r>
                      </m:e>
                      <m:sub>
                        <m:r>
                          <a:rPr lang="en-US" i="1">
                            <a:latin typeface="Cambria Math"/>
                          </a:rPr>
                          <m:t>𝑘</m:t>
                        </m:r>
                      </m:sub>
                    </m:sSub>
                  </m:oMath>
                </a14:m>
                <a:r>
                  <a:rPr lang="en-US" dirty="0" smtClean="0"/>
                  <a:t>using gradient descent</a:t>
                </a:r>
              </a:p>
              <a:p>
                <a:pPr marL="457200" lvl="1" indent="0">
                  <a:buNone/>
                </a:pPr>
                <a:r>
                  <a:rPr lang="en-US" dirty="0" smtClean="0"/>
                  <a:t>		Increment </a:t>
                </a:r>
                <a14:m>
                  <m:oMath xmlns:m="http://schemas.openxmlformats.org/officeDocument/2006/math">
                    <m:r>
                      <a:rPr lang="en-US" i="1">
                        <a:latin typeface="Cambria Math"/>
                      </a:rPr>
                      <m:t>𝜆</m:t>
                    </m:r>
                  </m:oMath>
                </a14:m>
                <a:endParaRPr lang="en-US" dirty="0" smtClean="0"/>
              </a:p>
              <a:p>
                <a:pPr marL="0" indent="0">
                  <a:buNone/>
                </a:pPr>
                <a:r>
                  <a:rPr lang="en-US" dirty="0" smtClean="0"/>
                  <a:t>	Given </a:t>
                </a:r>
                <a14:m>
                  <m:oMath xmlns:m="http://schemas.openxmlformats.org/officeDocument/2006/math">
                    <m:sSub>
                      <m:sSubPr>
                        <m:ctrlPr>
                          <a:rPr lang="en-US" i="1">
                            <a:latin typeface="Cambria Math"/>
                          </a:rPr>
                        </m:ctrlPr>
                      </m:sSubPr>
                      <m:e>
                        <m:r>
                          <a:rPr lang="en-US" b="1">
                            <a:latin typeface="Cambria Math"/>
                          </a:rPr>
                          <m:t>𝐳</m:t>
                        </m:r>
                      </m:e>
                      <m:sub>
                        <m:r>
                          <a:rPr lang="en-US" i="1">
                            <a:latin typeface="Cambria Math"/>
                          </a:rPr>
                          <m:t>𝑘</m:t>
                        </m:r>
                      </m:sub>
                    </m:sSub>
                  </m:oMath>
                </a14:m>
                <a:r>
                  <a:rPr lang="en-US" dirty="0" smtClean="0"/>
                  <a:t>, update </a:t>
                </a:r>
                <a14:m>
                  <m:oMath xmlns:m="http://schemas.openxmlformats.org/officeDocument/2006/math">
                    <m:sSub>
                      <m:sSubPr>
                        <m:ctrlPr>
                          <a:rPr lang="en-US" i="1">
                            <a:latin typeface="Cambria Math"/>
                          </a:rPr>
                        </m:ctrlPr>
                      </m:sSubPr>
                      <m:e>
                        <m:r>
                          <a:rPr lang="en-US" b="1" i="0" smtClean="0">
                            <a:latin typeface="Cambria Math"/>
                          </a:rPr>
                          <m:t>𝐝</m:t>
                        </m:r>
                      </m:e>
                      <m:sub>
                        <m:r>
                          <a:rPr lang="en-US" i="1">
                            <a:latin typeface="Cambria Math"/>
                          </a:rPr>
                          <m:t>𝑘</m:t>
                        </m:r>
                      </m:sub>
                    </m:sSub>
                  </m:oMath>
                </a14:m>
                <a:r>
                  <a:rPr lang="en-US" dirty="0" smtClean="0"/>
                  <a:t> using gradient descent</a:t>
                </a:r>
              </a:p>
              <a:p>
                <a:pPr marL="0" indent="0">
                  <a:buNone/>
                </a:pPr>
                <a:r>
                  <a:rPr lang="en-US" dirty="0" smtClean="0"/>
                  <a:t>Output </a:t>
                </a:r>
                <a14:m>
                  <m:oMath xmlns:m="http://schemas.openxmlformats.org/officeDocument/2006/math">
                    <m:sSub>
                      <m:sSubPr>
                        <m:ctrlPr>
                          <a:rPr lang="en-US" i="1">
                            <a:latin typeface="Cambria Math"/>
                          </a:rPr>
                        </m:ctrlPr>
                      </m:sSubPr>
                      <m:e>
                        <m:r>
                          <a:rPr lang="en-US" b="1">
                            <a:latin typeface="Cambria Math"/>
                          </a:rPr>
                          <m:t>𝐳</m:t>
                        </m:r>
                      </m:e>
                      <m:sub>
                        <m:r>
                          <a:rPr lang="en-US" i="1">
                            <a:latin typeface="Cambria Math"/>
                          </a:rPr>
                          <m:t>𝑘</m:t>
                        </m:r>
                      </m:sub>
                    </m:sSub>
                  </m:oMath>
                </a14:m>
                <a:r>
                  <a:rPr lang="en-US" dirty="0"/>
                  <a:t>, </a:t>
                </a:r>
                <a14:m>
                  <m:oMath xmlns:m="http://schemas.openxmlformats.org/officeDocument/2006/math">
                    <m:sSub>
                      <m:sSubPr>
                        <m:ctrlPr>
                          <a:rPr lang="en-US" i="1">
                            <a:latin typeface="Cambria Math"/>
                          </a:rPr>
                        </m:ctrlPr>
                      </m:sSubPr>
                      <m:e>
                        <m:r>
                          <a:rPr lang="en-US" b="1">
                            <a:latin typeface="Cambria Math"/>
                          </a:rPr>
                          <m:t>𝐝</m:t>
                        </m:r>
                      </m:e>
                      <m:sub>
                        <m:r>
                          <a:rPr lang="en-US" i="1">
                            <a:latin typeface="Cambria Math"/>
                          </a:rPr>
                          <m:t>𝑘</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22437"/>
                <a:ext cx="8458200" cy="4525963"/>
              </a:xfrm>
              <a:blipFill rotWithShape="1">
                <a:blip r:embed="rId2"/>
                <a:stretch>
                  <a:fillRect l="-1801" t="-1617"/>
                </a:stretch>
              </a:blipFill>
            </p:spPr>
            <p:txBody>
              <a:bodyPr/>
              <a:lstStyle/>
              <a:p>
                <a:r>
                  <a:rPr lang="en-US">
                    <a:noFill/>
                  </a:rPr>
                  <a:t> </a:t>
                </a:r>
              </a:p>
            </p:txBody>
          </p:sp>
        </mc:Fallback>
      </mc:AlternateContent>
      <p:sp>
        <p:nvSpPr>
          <p:cNvPr id="4" name="TextBox 3"/>
          <p:cNvSpPr txBox="1"/>
          <p:nvPr/>
        </p:nvSpPr>
        <p:spPr>
          <a:xfrm rot="16200000">
            <a:off x="1344911" y="3501727"/>
            <a:ext cx="1458733" cy="338554"/>
          </a:xfrm>
          <a:prstGeom prst="rect">
            <a:avLst/>
          </a:prstGeom>
          <a:noFill/>
        </p:spPr>
        <p:txBody>
          <a:bodyPr wrap="none" rtlCol="0">
            <a:spAutoFit/>
          </a:bodyPr>
          <a:lstStyle/>
          <a:p>
            <a:r>
              <a:rPr lang="en-US" sz="1600" dirty="0" smtClean="0">
                <a:solidFill>
                  <a:srgbClr val="FF0000"/>
                </a:solidFill>
              </a:rPr>
              <a:t>inner iterations</a:t>
            </a:r>
            <a:endParaRPr lang="en-US" sz="1600" dirty="0">
              <a:solidFill>
                <a:srgbClr val="FF0000"/>
              </a:solidFill>
            </a:endParaRPr>
          </a:p>
        </p:txBody>
      </p:sp>
      <p:sp>
        <p:nvSpPr>
          <p:cNvPr id="5" name="TextBox 4"/>
          <p:cNvSpPr txBox="1"/>
          <p:nvPr/>
        </p:nvSpPr>
        <p:spPr>
          <a:xfrm rot="16200000">
            <a:off x="-157490" y="3403928"/>
            <a:ext cx="2514602" cy="523220"/>
          </a:xfrm>
          <a:prstGeom prst="rect">
            <a:avLst/>
          </a:prstGeom>
          <a:noFill/>
        </p:spPr>
        <p:txBody>
          <a:bodyPr wrap="square" rtlCol="0">
            <a:spAutoFit/>
          </a:bodyPr>
          <a:lstStyle/>
          <a:p>
            <a:r>
              <a:rPr lang="en-US" sz="2800" dirty="0" smtClean="0">
                <a:solidFill>
                  <a:srgbClr val="FF0000"/>
                </a:solidFill>
              </a:rPr>
              <a:t>Outer iterations</a:t>
            </a:r>
            <a:endParaRPr lang="en-US" sz="2800" dirty="0">
              <a:solidFill>
                <a:srgbClr val="FF0000"/>
              </a:solidFill>
            </a:endParaRPr>
          </a:p>
        </p:txBody>
      </p:sp>
      <p:cxnSp>
        <p:nvCxnSpPr>
          <p:cNvPr id="7" name="Straight Connector 6"/>
          <p:cNvCxnSpPr/>
          <p:nvPr/>
        </p:nvCxnSpPr>
        <p:spPr>
          <a:xfrm>
            <a:off x="1323321" y="2408237"/>
            <a:ext cx="0" cy="251460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262605" y="3008312"/>
            <a:ext cx="0" cy="138253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a:off x="5029200" y="2514600"/>
            <a:ext cx="152402" cy="539749"/>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4272079" y="2145268"/>
                <a:ext cx="1595321" cy="369332"/>
              </a:xfrm>
              <a:prstGeom prst="rect">
                <a:avLst/>
              </a:prstGeom>
              <a:noFill/>
            </p:spPr>
            <p:txBody>
              <a:bodyPr wrap="square" rtlCol="0">
                <a:spAutoFit/>
              </a:bodyPr>
              <a:lstStyle>
                <a:defPPr>
                  <a:defRPr lang="en-US"/>
                </a:defPPr>
                <a:lvl1pPr>
                  <a:defRPr b="1">
                    <a:solidFill>
                      <a:srgbClr val="00B0F0"/>
                    </a:solidFill>
                  </a:defRPr>
                </a:lvl1pPr>
              </a:lstStyle>
              <a:p>
                <a14:m>
                  <m:oMath xmlns:m="http://schemas.openxmlformats.org/officeDocument/2006/math">
                    <m:r>
                      <a:rPr lang="en-US" b="1" i="0" smtClean="0">
                        <a:solidFill>
                          <a:srgbClr val="FF0000"/>
                        </a:solidFill>
                        <a:latin typeface="Cambria Math"/>
                      </a:rPr>
                      <m:t>𝐭</m:t>
                    </m:r>
                    <m:r>
                      <a:rPr lang="en-US" b="1" i="1" smtClean="0">
                        <a:solidFill>
                          <a:srgbClr val="FF0000"/>
                        </a:solidFill>
                        <a:latin typeface="Cambria Math"/>
                      </a:rPr>
                      <m:t> </m:t>
                    </m:r>
                  </m:oMath>
                </a14:m>
                <a:r>
                  <a:rPr lang="en-US" dirty="0" smtClean="0">
                    <a:solidFill>
                      <a:srgbClr val="FF0000"/>
                    </a:solidFill>
                  </a:rPr>
                  <a:t>sub-problem </a:t>
                </a:r>
                <a:endParaRPr lang="en-US" dirty="0">
                  <a:solidFill>
                    <a:srgbClr val="FF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272079" y="2145268"/>
                <a:ext cx="1595321" cy="369332"/>
              </a:xfrm>
              <a:prstGeom prst="rect">
                <a:avLst/>
              </a:prstGeom>
              <a:blipFill rotWithShape="1">
                <a:blip r:embed="rId3"/>
                <a:stretch>
                  <a:fillRect t="-8197" r="-1908" b="-24590"/>
                </a:stretch>
              </a:blipFill>
            </p:spPr>
            <p:txBody>
              <a:bodyPr/>
              <a:lstStyle/>
              <a:p>
                <a:r>
                  <a:rPr lang="en-US">
                    <a:noFill/>
                  </a:rPr>
                  <a:t> </a:t>
                </a:r>
              </a:p>
            </p:txBody>
          </p:sp>
        </mc:Fallback>
      </mc:AlternateContent>
      <p:cxnSp>
        <p:nvCxnSpPr>
          <p:cNvPr id="16" name="Straight Arrow Connector 15"/>
          <p:cNvCxnSpPr/>
          <p:nvPr/>
        </p:nvCxnSpPr>
        <p:spPr>
          <a:xfrm flipH="1">
            <a:off x="5334005" y="2514600"/>
            <a:ext cx="1371595" cy="1150938"/>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6477000" y="2145268"/>
                <a:ext cx="1595321" cy="369332"/>
              </a:xfrm>
              <a:prstGeom prst="rect">
                <a:avLst/>
              </a:prstGeom>
              <a:noFill/>
            </p:spPr>
            <p:txBody>
              <a:bodyPr wrap="square" rtlCol="0">
                <a:spAutoFit/>
              </a:bodyPr>
              <a:lstStyle>
                <a:defPPr>
                  <a:defRPr lang="en-US"/>
                </a:defPPr>
                <a:lvl1pPr>
                  <a:defRPr b="1">
                    <a:solidFill>
                      <a:srgbClr val="00B0F0"/>
                    </a:solidFill>
                  </a:defRPr>
                </a:lvl1pPr>
              </a:lstStyle>
              <a:p>
                <a14:m>
                  <m:oMath xmlns:m="http://schemas.openxmlformats.org/officeDocument/2006/math">
                    <m:r>
                      <a:rPr lang="en-US" b="1" i="0" smtClean="0">
                        <a:solidFill>
                          <a:srgbClr val="FF0000"/>
                        </a:solidFill>
                        <a:latin typeface="Cambria Math"/>
                      </a:rPr>
                      <m:t>𝐳</m:t>
                    </m:r>
                    <m:r>
                      <a:rPr lang="en-US" b="1" i="1" smtClean="0">
                        <a:solidFill>
                          <a:srgbClr val="FF0000"/>
                        </a:solidFill>
                        <a:latin typeface="Cambria Math"/>
                      </a:rPr>
                      <m:t> </m:t>
                    </m:r>
                  </m:oMath>
                </a14:m>
                <a:r>
                  <a:rPr lang="en-US" dirty="0" smtClean="0">
                    <a:solidFill>
                      <a:srgbClr val="FF0000"/>
                    </a:solidFill>
                  </a:rPr>
                  <a:t>sub-problem </a:t>
                </a:r>
                <a:endParaRPr lang="en-US"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477000" y="2145268"/>
                <a:ext cx="1595321" cy="369332"/>
              </a:xfrm>
              <a:prstGeom prst="rect">
                <a:avLst/>
              </a:prstGeom>
              <a:blipFill rotWithShape="1">
                <a:blip r:embed="rId4"/>
                <a:stretch>
                  <a:fillRect t="-8197" r="-3831" b="-24590"/>
                </a:stretch>
              </a:blipFill>
            </p:spPr>
            <p:txBody>
              <a:bodyPr/>
              <a:lstStyle/>
              <a:p>
                <a:r>
                  <a:rPr lang="en-US">
                    <a:noFill/>
                  </a:rPr>
                  <a:t> </a:t>
                </a:r>
              </a:p>
            </p:txBody>
          </p:sp>
        </mc:Fallback>
      </mc:AlternateContent>
      <p:cxnSp>
        <p:nvCxnSpPr>
          <p:cNvPr id="19" name="Straight Arrow Connector 18"/>
          <p:cNvCxnSpPr/>
          <p:nvPr/>
        </p:nvCxnSpPr>
        <p:spPr>
          <a:xfrm flipH="1" flipV="1">
            <a:off x="4648207" y="5029200"/>
            <a:ext cx="421532" cy="60960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4267200" y="5638800"/>
                <a:ext cx="1595321" cy="369332"/>
              </a:xfrm>
              <a:prstGeom prst="rect">
                <a:avLst/>
              </a:prstGeom>
              <a:noFill/>
            </p:spPr>
            <p:txBody>
              <a:bodyPr wrap="square" rtlCol="0">
                <a:spAutoFit/>
              </a:bodyPr>
              <a:lstStyle>
                <a:defPPr>
                  <a:defRPr lang="en-US"/>
                </a:defPPr>
                <a:lvl1pPr>
                  <a:defRPr b="1">
                    <a:solidFill>
                      <a:srgbClr val="00B0F0"/>
                    </a:solidFill>
                  </a:defRPr>
                </a:lvl1pPr>
              </a:lstStyle>
              <a:p>
                <a14:m>
                  <m:oMath xmlns:m="http://schemas.openxmlformats.org/officeDocument/2006/math">
                    <m:r>
                      <a:rPr lang="en-US" b="1" i="0" smtClean="0">
                        <a:solidFill>
                          <a:srgbClr val="FF0000"/>
                        </a:solidFill>
                        <a:latin typeface="Cambria Math"/>
                      </a:rPr>
                      <m:t>𝐝</m:t>
                    </m:r>
                    <m:r>
                      <a:rPr lang="en-US" b="1" i="1" smtClean="0">
                        <a:solidFill>
                          <a:srgbClr val="FF0000"/>
                        </a:solidFill>
                        <a:latin typeface="Cambria Math"/>
                      </a:rPr>
                      <m:t> </m:t>
                    </m:r>
                  </m:oMath>
                </a14:m>
                <a:r>
                  <a:rPr lang="en-US" dirty="0" smtClean="0">
                    <a:solidFill>
                      <a:srgbClr val="FF0000"/>
                    </a:solidFill>
                  </a:rPr>
                  <a:t>sub-problem </a:t>
                </a:r>
                <a:endParaRPr lang="en-US"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267200" y="5638800"/>
                <a:ext cx="1595321" cy="369332"/>
              </a:xfrm>
              <a:prstGeom prst="rect">
                <a:avLst/>
              </a:prstGeom>
              <a:blipFill rotWithShape="1">
                <a:blip r:embed="rId5"/>
                <a:stretch>
                  <a:fillRect t="-8197" r="-4962" b="-24590"/>
                </a:stretch>
              </a:blipFill>
            </p:spPr>
            <p:txBody>
              <a:bodyPr/>
              <a:lstStyle/>
              <a:p>
                <a:r>
                  <a:rPr lang="en-US">
                    <a:noFill/>
                  </a:rPr>
                  <a:t> </a:t>
                </a:r>
              </a:p>
            </p:txBody>
          </p:sp>
        </mc:Fallback>
      </mc:AlternateContent>
    </p:spTree>
    <p:extLst>
      <p:ext uri="{BB962C8B-B14F-4D97-AF65-F5344CB8AC3E}">
        <p14:creationId xmlns:p14="http://schemas.microsoft.com/office/powerpoint/2010/main" val="19543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200"/>
            <a:ext cx="8229600" cy="1143000"/>
          </a:xfrm>
        </p:spPr>
        <p:txBody>
          <a:bodyPr/>
          <a:lstStyle/>
          <a:p>
            <a:r>
              <a:rPr lang="en-US" b="1" dirty="0" smtClean="0"/>
              <a:t>A Faster Approach</a:t>
            </a:r>
            <a:endParaRPr lang="en-US" b="1"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643"/>
          <a:stretch/>
        </p:blipFill>
        <p:spPr bwMode="auto">
          <a:xfrm>
            <a:off x="2286000" y="990601"/>
            <a:ext cx="4469442"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949" y="1634268"/>
            <a:ext cx="7017544" cy="2251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800225" y="4110335"/>
            <a:ext cx="5048250" cy="461665"/>
          </a:xfrm>
          <a:prstGeom prst="rect">
            <a:avLst/>
          </a:prstGeom>
          <a:solidFill>
            <a:schemeClr val="bg1"/>
          </a:solidFill>
        </p:spPr>
        <p:txBody>
          <a:bodyPr wrap="square" rtlCol="0">
            <a:spAutoFit/>
          </a:bodyPr>
          <a:lstStyle/>
          <a:p>
            <a:pPr algn="ctr"/>
            <a:r>
              <a:rPr lang="en-US" sz="2400" b="1" dirty="0" smtClean="0">
                <a:solidFill>
                  <a:srgbClr val="FF0000"/>
                </a:solidFill>
              </a:rPr>
              <a:t>CVPR 2013</a:t>
            </a:r>
            <a:endParaRPr lang="en-US" sz="2400" dirty="0">
              <a:solidFill>
                <a:srgbClr val="FF0000"/>
              </a:solidFill>
            </a:endParaRPr>
          </a:p>
        </p:txBody>
      </p:sp>
    </p:spTree>
    <p:extLst>
      <p:ext uri="{BB962C8B-B14F-4D97-AF65-F5344CB8AC3E}">
        <p14:creationId xmlns:p14="http://schemas.microsoft.com/office/powerpoint/2010/main" val="393367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750"/>
                                  </p:stCondLst>
                                  <p:childTnLst>
                                    <p:set>
                                      <p:cBhvr rctx="PPT">
                                        <p:cTn id="6" dur="indefinite"/>
                                        <p:tgtEl>
                                          <p:spTgt spid="2050"/>
                                        </p:tgtEl>
                                        <p:attrNameLst>
                                          <p:attrName>style.opacity</p:attrName>
                                        </p:attrNameLst>
                                      </p:cBhvr>
                                      <p:to>
                                        <p:strVal val="0.5"/>
                                      </p:to>
                                    </p:set>
                                    <p:animEffect filter="image" prLst="opacity: 0.5">
                                      <p:cBhvr rctx="IE">
                                        <p:cTn id="7" dur="indefinite"/>
                                        <p:tgtEl>
                                          <p:spTgt spid="2050"/>
                                        </p:tgtEl>
                                      </p:cBhvr>
                                    </p:animEffect>
                                  </p:childTnLst>
                                </p:cTn>
                              </p:par>
                            </p:childTnLst>
                          </p:cTn>
                        </p:par>
                        <p:par>
                          <p:cTn id="8" fill="hold">
                            <p:stCondLst>
                              <p:cond delay="750"/>
                            </p:stCondLst>
                            <p:childTnLst>
                              <p:par>
                                <p:cTn id="9" presetID="1" presetClass="entr" presetSubtype="0" fill="hold" nodeType="after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Back to our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381000" y="1371600"/>
                <a:ext cx="82296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smtClean="0">
                                      <a:solidFill>
                                        <a:srgbClr val="FF0000"/>
                                      </a:solidFill>
                                      <a:latin typeface="Cambria Math"/>
                                    </a:rPr>
                                  </m:ctrlPr>
                                </m:sSubPr>
                                <m:e>
                                  <m:r>
                                    <a:rPr lang="en-US" b="1">
                                      <a:solidFill>
                                        <a:srgbClr val="FF0000"/>
                                      </a:solidFill>
                                      <a:latin typeface="Cambria Math"/>
                                    </a:rPr>
                                    <m:t>𝐝</m:t>
                                  </m:r>
                                </m:e>
                                <m:sub>
                                  <m:r>
                                    <a:rPr lang="en-US">
                                      <a:solidFill>
                                        <a:srgbClr val="FF0000"/>
                                      </a:solidFill>
                                      <a:latin typeface="Cambria Math"/>
                                    </a:rPr>
                                    <m:t>1</m:t>
                                  </m:r>
                                  <m:r>
                                    <a:rPr lang="en-US" b="1">
                                      <a:solidFill>
                                        <a:srgbClr val="FF0000"/>
                                      </a:solidFill>
                                      <a:latin typeface="Cambria Math"/>
                                    </a:rPr>
                                    <m:t>,…</m:t>
                                  </m:r>
                                  <m:r>
                                    <a:rPr lang="en-US">
                                      <a:solidFill>
                                        <a:srgbClr val="FF0000"/>
                                      </a:solidFill>
                                      <a:latin typeface="Cambria Math"/>
                                    </a:rPr>
                                    <m:t>,</m:t>
                                  </m:r>
                                  <m:r>
                                    <m:rPr>
                                      <m:sty m:val="p"/>
                                    </m:rPr>
                                    <a:rPr lang="en-US">
                                      <a:solidFill>
                                        <a:srgbClr val="FF0000"/>
                                      </a:solidFill>
                                      <a:latin typeface="Cambria Math"/>
                                    </a:rPr>
                                    <m:t>K</m:t>
                                  </m:r>
                                </m:sub>
                              </m:sSub>
                              <m:r>
                                <a:rPr lang="en-US" i="1">
                                  <a:solidFill>
                                    <a:srgbClr val="FF0000"/>
                                  </a:solidFill>
                                  <a:latin typeface="Cambria Math"/>
                                </a:rPr>
                                <m:t>,</m:t>
                              </m:r>
                              <m:sSub>
                                <m:sSubPr>
                                  <m:ctrlPr>
                                    <a:rPr lang="en-US" b="1" i="1">
                                      <a:solidFill>
                                        <a:srgbClr val="FF0000"/>
                                      </a:solidFill>
                                      <a:latin typeface="Cambria Math"/>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rgbClr val="FF0000"/>
                                              </a:solidFill>
                                              <a:latin typeface="Cambria Math"/>
                                            </a:rPr>
                                          </m:ctrlPr>
                                        </m:sSubPr>
                                        <m:e>
                                          <m:r>
                                            <a:rPr lang="en-US" b="1">
                                              <a:solidFill>
                                                <a:srgbClr val="FF0000"/>
                                              </a:solidFill>
                                              <a:latin typeface="Cambria Math"/>
                                            </a:rPr>
                                            <m:t>𝐝</m:t>
                                          </m:r>
                                        </m:e>
                                        <m:sub>
                                          <m:r>
                                            <a:rPr lang="en-US" i="1">
                                              <a:solidFill>
                                                <a:srgbClr val="FF0000"/>
                                              </a:solidFill>
                                              <a:latin typeface="Cambria Math"/>
                                            </a:rPr>
                                            <m:t>𝑘</m:t>
                                          </m:r>
                                        </m:sub>
                                      </m:sSub>
                                      <m:r>
                                        <a:rPr lang="en-US" i="1">
                                          <a:solidFill>
                                            <a:schemeClr val="tx1"/>
                                          </a:solidFill>
                                          <a:latin typeface="Cambria Math"/>
                                        </a:rPr>
                                        <m:t>∗</m:t>
                                      </m:r>
                                      <m:sSub>
                                        <m:sSubPr>
                                          <m:ctrlPr>
                                            <a:rPr lang="en-US" i="1" smtClean="0">
                                              <a:solidFill>
                                                <a:srgbClr val="FF0000"/>
                                              </a:solidFill>
                                              <a:latin typeface="Cambria Math"/>
                                            </a:rPr>
                                          </m:ctrlPr>
                                        </m:sSubPr>
                                        <m:e>
                                          <m:r>
                                            <a:rPr lang="en-US" b="1">
                                              <a:solidFill>
                                                <a:srgbClr val="FF0000"/>
                                              </a:solidFill>
                                              <a:latin typeface="Cambria Math"/>
                                            </a:rPr>
                                            <m:t>𝐳</m:t>
                                          </m:r>
                                        </m:e>
                                        <m:sub>
                                          <m:r>
                                            <a:rPr lang="en-US" i="1">
                                              <a:solidFill>
                                                <a:srgbClr val="FF0000"/>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𝛽</m:t>
                              </m:r>
                              <m:d>
                                <m:dPr>
                                  <m:begChr m:val="‖"/>
                                  <m:endChr m:val="‖"/>
                                  <m:ctrlPr>
                                    <a:rPr lang="en-US" b="0" i="1" smtClean="0">
                                      <a:solidFill>
                                        <a:schemeClr val="tx1"/>
                                      </a:solidFill>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𝐳</m:t>
                                      </m:r>
                                    </m:e>
                                    <m:sub>
                                      <m:r>
                                        <a:rPr lang="en-US" b="0" i="1" smtClean="0">
                                          <a:solidFill>
                                            <a:srgbClr val="FF0000"/>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p>
              <a:p>
                <a:pPr marL="0" indent="0">
                  <a:buNone/>
                </a:pPr>
                <a:r>
                  <a:rPr lang="en-US" dirty="0"/>
                  <a:t>Subject to </a:t>
                </a:r>
                <a:r>
                  <a:rPr lang="en-US" dirty="0" smtClean="0"/>
                  <a:t>  </a:t>
                </a:r>
                <a14:m>
                  <m:oMath xmlns:m="http://schemas.openxmlformats.org/officeDocument/2006/math">
                    <m:sSubSup>
                      <m:sSubSupPr>
                        <m:ctrlPr>
                          <a:rPr lang="en-US" b="0" i="1" smtClean="0">
                            <a:latin typeface="Cambria Math"/>
                          </a:rPr>
                        </m:ctrlPr>
                      </m:sSubSupPr>
                      <m:e>
                        <m:d>
                          <m:dPr>
                            <m:begChr m:val="‖"/>
                            <m:endChr m:val="‖"/>
                            <m:ctrlPr>
                              <a:rPr lang="en-US" i="1" smtClean="0">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𝐝</m:t>
                                </m:r>
                              </m:e>
                              <m:sub>
                                <m:r>
                                  <a:rPr lang="en-US" b="0" i="1" smtClean="0">
                                    <a:solidFill>
                                      <a:srgbClr val="FF0000"/>
                                    </a:solidFill>
                                    <a:latin typeface="Cambria Math"/>
                                  </a:rPr>
                                  <m:t>𝑘</m:t>
                                </m:r>
                              </m:sub>
                            </m:sSub>
                          </m:e>
                        </m:d>
                      </m:e>
                      <m:sub>
                        <m:r>
                          <a:rPr lang="en-US" b="0" i="1" smtClean="0">
                            <a:latin typeface="Cambria Math"/>
                          </a:rPr>
                          <m:t>2</m:t>
                        </m:r>
                      </m:sub>
                      <m:sup>
                        <m:r>
                          <a:rPr lang="en-US" b="0" i="1" smtClean="0">
                            <a:latin typeface="Cambria Math"/>
                          </a:rPr>
                          <m:t>2</m:t>
                        </m:r>
                      </m:sup>
                    </m:sSubSup>
                    <m:r>
                      <a:rPr lang="en-US" b="0" i="1" smtClean="0">
                        <a:latin typeface="Cambria Math"/>
                      </a:rPr>
                      <m:t>≤1     </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∈{1,…,</m:t>
                    </m:r>
                    <m:r>
                      <a:rPr lang="en-US" b="0" i="1" smtClean="0">
                        <a:latin typeface="Cambria Math"/>
                        <a:ea typeface="Cambria Math"/>
                      </a:rPr>
                      <m:t>𝐾</m:t>
                    </m:r>
                    <m:r>
                      <a:rPr lang="en-US" b="0" i="1" smtClean="0">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2"/>
                <a:stretch>
                  <a:fillRect l="-1926"/>
                </a:stretch>
              </a:blipFill>
            </p:spPr>
            <p:txBody>
              <a:bodyPr/>
              <a:lstStyle/>
              <a:p>
                <a:r>
                  <a:rPr lang="en-US">
                    <a:noFill/>
                  </a:rPr>
                  <a:t> </a:t>
                </a:r>
              </a:p>
            </p:txBody>
          </p:sp>
        </mc:Fallback>
      </mc:AlternateContent>
      <p:sp>
        <p:nvSpPr>
          <p:cNvPr id="10" name="Rectangle 9"/>
          <p:cNvSpPr/>
          <p:nvPr/>
        </p:nvSpPr>
        <p:spPr>
          <a:xfrm>
            <a:off x="4953000" y="396240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5114925" y="411480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5265821" y="430393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5418221" y="4457699"/>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00200" y="4181476"/>
            <a:ext cx="1819275" cy="1740984"/>
          </a:xfrm>
          <a:prstGeom prst="rect">
            <a:avLst/>
          </a:prstGeom>
          <a:blipFill rotWithShape="1">
            <a:blip r:embed="rId5"/>
            <a:stretch>
              <a:fillRect/>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cxnSp>
        <p:nvCxnSpPr>
          <p:cNvPr id="17" name="Straight Arrow Connector 16"/>
          <p:cNvCxnSpPr>
            <a:endCxn id="10" idx="1"/>
          </p:cNvCxnSpPr>
          <p:nvPr/>
        </p:nvCxnSpPr>
        <p:spPr>
          <a:xfrm>
            <a:off x="3276600" y="4303930"/>
            <a:ext cx="1676400" cy="30617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18" name="Straight Arrow Connector 17"/>
          <p:cNvCxnSpPr>
            <a:endCxn id="11" idx="1"/>
          </p:cNvCxnSpPr>
          <p:nvPr/>
        </p:nvCxnSpPr>
        <p:spPr>
          <a:xfrm>
            <a:off x="3276600" y="4572000"/>
            <a:ext cx="1838325" cy="19050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4" name="Straight Arrow Connector 23"/>
          <p:cNvCxnSpPr>
            <a:endCxn id="12" idx="1"/>
          </p:cNvCxnSpPr>
          <p:nvPr/>
        </p:nvCxnSpPr>
        <p:spPr>
          <a:xfrm flipV="1">
            <a:off x="3276600" y="4951631"/>
            <a:ext cx="1989221" cy="210919"/>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7" name="Straight Arrow Connector 26"/>
          <p:cNvCxnSpPr>
            <a:endCxn id="15" idx="1"/>
          </p:cNvCxnSpPr>
          <p:nvPr/>
        </p:nvCxnSpPr>
        <p:spPr>
          <a:xfrm>
            <a:off x="2819400" y="5867400"/>
            <a:ext cx="3722019" cy="21493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a:endCxn id="13" idx="1"/>
          </p:cNvCxnSpPr>
          <p:nvPr/>
        </p:nvCxnSpPr>
        <p:spPr>
          <a:xfrm flipV="1">
            <a:off x="2133600" y="5105400"/>
            <a:ext cx="3284621" cy="49393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sp>
        <p:nvSpPr>
          <p:cNvPr id="33" name="Flowchart: Connector 32"/>
          <p:cNvSpPr/>
          <p:nvPr/>
        </p:nvSpPr>
        <p:spPr>
          <a:xfrm>
            <a:off x="6180973" y="4976453"/>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Flowchart: Connector 33"/>
          <p:cNvSpPr/>
          <p:nvPr/>
        </p:nvSpPr>
        <p:spPr>
          <a:xfrm>
            <a:off x="6349415" y="5152340"/>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Flowchart: Connector 34"/>
          <p:cNvSpPr/>
          <p:nvPr/>
        </p:nvSpPr>
        <p:spPr>
          <a:xfrm>
            <a:off x="6542171" y="5334686"/>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6541419" y="5434629"/>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45929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Objective Reformulation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r>
                                <a:rPr lang="en-US" b="1" i="0" smtClean="0">
                                  <a:solidFill>
                                    <a:srgbClr val="FF0000"/>
                                  </a:solidFill>
                                  <a:latin typeface="Cambria Math"/>
                                </a:rPr>
                                <m:t>𝐝</m:t>
                              </m:r>
                              <m:r>
                                <a:rPr lang="en-US" b="1" i="0" smtClean="0">
                                  <a:solidFill>
                                    <a:srgbClr val="FF0000"/>
                                  </a:solidFill>
                                  <a:latin typeface="Cambria Math"/>
                                </a:rPr>
                                <m:t>,</m:t>
                              </m:r>
                              <m:r>
                                <a:rPr lang="en-US" b="1" i="0" smtClean="0">
                                  <a:solidFill>
                                    <a:srgbClr val="FF0000"/>
                                  </a:solidFill>
                                  <a:latin typeface="Cambria Math"/>
                                </a:rPr>
                                <m:t>𝐬</m:t>
                              </m:r>
                              <m:r>
                                <a:rPr lang="en-US" b="1" i="0" smtClean="0">
                                  <a:solidFill>
                                    <a:srgbClr val="FF0000"/>
                                  </a:solidFill>
                                  <a:latin typeface="Cambria Math"/>
                                </a:rPr>
                                <m:t>,</m:t>
                              </m:r>
                              <m:r>
                                <a:rPr lang="en-US" b="1" i="0" smtClean="0">
                                  <a:solidFill>
                                    <a:srgbClr val="FF0000"/>
                                  </a:solidFill>
                                  <a:latin typeface="Cambria Math"/>
                                </a:rPr>
                                <m:t>𝐳</m:t>
                              </m:r>
                              <m:r>
                                <a:rPr lang="en-US" b="1" i="0" smtClean="0">
                                  <a:solidFill>
                                    <a:srgbClr val="FF0000"/>
                                  </a:solidFill>
                                  <a:latin typeface="Cambria Math"/>
                                </a:rPr>
                                <m:t>,</m:t>
                              </m:r>
                              <m:r>
                                <a:rPr lang="en-US" b="1" i="0" smtClean="0">
                                  <a:solidFill>
                                    <a:srgbClr val="FF0000"/>
                                  </a:solidFill>
                                  <a:latin typeface="Cambria Math"/>
                                </a:rPr>
                                <m:t>𝐭</m:t>
                              </m:r>
                              <m:r>
                                <a:rPr lang="en-US" b="1" i="1" smtClean="0">
                                  <a:solidFill>
                                    <a:srgbClr val="FF0000"/>
                                  </a:solidFill>
                                  <a:latin typeface="Cambria Math"/>
                                </a:rPr>
                                <m:t> </m:t>
                              </m:r>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a:latin typeface="Cambria Math"/>
                                </a:rPr>
                              </m:ctrlPr>
                            </m:sSubSupPr>
                            <m:e>
                              <m:d>
                                <m:dPr>
                                  <m:begChr m:val="‖"/>
                                  <m:endChr m:val="‖"/>
                                  <m:ctrlPr>
                                    <a:rPr lang="en-US" i="1">
                                      <a:latin typeface="Cambria Math"/>
                                    </a:rPr>
                                  </m:ctrlPr>
                                </m:dPr>
                                <m:e>
                                  <m:acc>
                                    <m:accPr>
                                      <m:chr m:val="̂"/>
                                      <m:ctrlPr>
                                        <a:rPr lang="en-US" i="1" smtClean="0">
                                          <a:latin typeface="Cambria Math"/>
                                        </a:rPr>
                                      </m:ctrlPr>
                                    </m:accPr>
                                    <m:e>
                                      <m:r>
                                        <a:rPr lang="en-US" b="1" i="0" smtClean="0">
                                          <a:latin typeface="Cambria Math"/>
                                        </a:rPr>
                                        <m:t>𝐱</m:t>
                                      </m:r>
                                    </m:e>
                                  </m:acc>
                                  <m:r>
                                    <a:rPr lang="en-US" i="1">
                                      <a:latin typeface="Cambria Math"/>
                                    </a:rPr>
                                    <m:t>−</m:t>
                                  </m:r>
                                  <m:nary>
                                    <m:naryPr>
                                      <m:chr m:val="∑"/>
                                      <m:ctrlPr>
                                        <a:rPr lang="en-US" i="1">
                                          <a:latin typeface="Cambria Math"/>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𝐝</m:t>
                                              </m:r>
                                            </m:e>
                                          </m:acc>
                                        </m:e>
                                        <m:sub>
                                          <m:r>
                                            <a:rPr lang="en-US" b="0" i="1" smtClean="0">
                                              <a:solidFill>
                                                <a:srgbClr val="FF0000"/>
                                              </a:solidFill>
                                              <a:latin typeface="Cambria Math"/>
                                            </a:rPr>
                                            <m:t>𝑘</m:t>
                                          </m:r>
                                        </m:sub>
                                      </m:sSub>
                                      <m:r>
                                        <a:rPr lang="en-US" b="1" i="1" smtClean="0">
                                          <a:latin typeface="Cambria Math"/>
                                        </a:rPr>
                                        <m:t> </m:t>
                                      </m:r>
                                      <m:r>
                                        <a:rPr lang="en-US" b="1" i="1" smtClean="0">
                                          <a:latin typeface="Cambria Math"/>
                                          <a:sym typeface="Wingdings"/>
                                        </a:rPr>
                                        <m:t></m:t>
                                      </m:r>
                                    </m:e>
                                  </m:nary>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𝐳</m:t>
                                          </m:r>
                                        </m:e>
                                      </m:acc>
                                    </m:e>
                                    <m:sub>
                                      <m:r>
                                        <a:rPr lang="en-US" b="0" i="1" smtClean="0">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𝛽</m:t>
                              </m:r>
                              <m:d>
                                <m:dPr>
                                  <m:begChr m:val="‖"/>
                                  <m:endChr m:val="‖"/>
                                  <m:ctrlPr>
                                    <a:rPr lang="en-US" i="1">
                                      <a:latin typeface="Cambria Math"/>
                                    </a:rPr>
                                  </m:ctrlPr>
                                </m:dPr>
                                <m:e>
                                  <m:sSub>
                                    <m:sSubPr>
                                      <m:ctrlPr>
                                        <a:rPr lang="en-US" i="1" smtClean="0">
                                          <a:solidFill>
                                            <a:srgbClr val="FF0000"/>
                                          </a:solidFill>
                                          <a:latin typeface="Cambria Math"/>
                                        </a:rPr>
                                      </m:ctrlPr>
                                    </m:sSubPr>
                                    <m:e>
                                      <m:r>
                                        <a:rPr lang="en-US" b="1" i="0" smtClean="0">
                                          <a:solidFill>
                                            <a:srgbClr val="FF0000"/>
                                          </a:solidFill>
                                          <a:latin typeface="Cambria Math"/>
                                        </a:rPr>
                                        <m:t>𝐭</m:t>
                                      </m:r>
                                    </m:e>
                                    <m:sub>
                                      <m:r>
                                        <a:rPr lang="en-US" i="1">
                                          <a:solidFill>
                                            <a:srgbClr val="FF0000"/>
                                          </a:solidFill>
                                          <a:latin typeface="Cambria Math"/>
                                        </a:rPr>
                                        <m:t>𝑘</m:t>
                                      </m:r>
                                    </m:sub>
                                  </m:sSub>
                                </m:e>
                              </m:d>
                            </m:e>
                            <m:sub>
                              <m:r>
                                <a:rPr lang="en-US" i="1">
                                  <a:latin typeface="Cambria Math"/>
                                </a:rPr>
                                <m:t>1</m:t>
                              </m:r>
                            </m:sub>
                          </m:sSub>
                        </m:e>
                      </m:func>
                    </m:oMath>
                  </m:oMathPara>
                </a14:m>
                <a:endParaRPr lang="en-US" sz="4800" dirty="0" smtClean="0"/>
              </a:p>
              <a:p>
                <a:pPr marL="0" indent="0">
                  <a:buNone/>
                </a:pPr>
                <a:endParaRPr lang="en-US" sz="2200" dirty="0"/>
              </a:p>
              <a:p>
                <a:pPr marL="0" indent="0">
                  <a:buNone/>
                </a:pPr>
                <a:r>
                  <a:rPr lang="en-US" dirty="0" smtClean="0"/>
                  <a:t>      Subject </a:t>
                </a:r>
                <a:r>
                  <a:rPr lang="en-US" dirty="0"/>
                  <a:t>to   </a:t>
                </a:r>
                <a14:m>
                  <m:oMath xmlns:m="http://schemas.openxmlformats.org/officeDocument/2006/math">
                    <m:sSubSup>
                      <m:sSubSupPr>
                        <m:ctrlPr>
                          <a:rPr lang="en-US" i="1">
                            <a:latin typeface="Cambria Math"/>
                          </a:rPr>
                        </m:ctrlPr>
                      </m:sSubSupPr>
                      <m:e>
                        <m:d>
                          <m:dPr>
                            <m:begChr m:val="‖"/>
                            <m:endChr m:val="‖"/>
                            <m:ctrlPr>
                              <a:rPr lang="en-US" i="1">
                                <a:latin typeface="Cambria Math"/>
                              </a:rPr>
                            </m:ctrlPr>
                          </m:dPr>
                          <m:e>
                            <m:sSub>
                              <m:sSubPr>
                                <m:ctrlPr>
                                  <a:rPr lang="en-US" i="1">
                                    <a:solidFill>
                                      <a:srgbClr val="FF0000"/>
                                    </a:solidFill>
                                    <a:latin typeface="Cambria Math"/>
                                  </a:rPr>
                                </m:ctrlPr>
                              </m:sSubPr>
                              <m:e>
                                <m:r>
                                  <a:rPr lang="en-US" b="1" i="0" smtClean="0">
                                    <a:solidFill>
                                      <a:srgbClr val="FF0000"/>
                                    </a:solidFill>
                                    <a:latin typeface="Cambria Math"/>
                                  </a:rPr>
                                  <m:t>𝐬</m:t>
                                </m:r>
                              </m:e>
                              <m:sub>
                                <m:r>
                                  <a:rPr lang="en-US" i="1">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oMath>
                </a14:m>
                <a:endParaRPr lang="en-US" i="1" dirty="0" smtClean="0">
                  <a:latin typeface="Cambria Math"/>
                </a:endParaRPr>
              </a:p>
              <a:p>
                <a:pPr marL="0" indent="0">
                  <a:buNone/>
                </a:pPr>
                <a:r>
                  <a:rPr lang="en-US" b="0" dirty="0" smtClean="0"/>
                  <a:t>		      </a:t>
                </a:r>
                <a14:m>
                  <m:oMath xmlns:m="http://schemas.openxmlformats.org/officeDocument/2006/math">
                    <m:sSub>
                      <m:sSubPr>
                        <m:ctrlPr>
                          <a:rPr lang="en-US" b="0" i="1" smtClean="0">
                            <a:solidFill>
                              <a:srgbClr val="FF0000"/>
                            </a:solidFill>
                            <a:latin typeface="Cambria Math"/>
                          </a:rPr>
                        </m:ctrlPr>
                      </m:sSubPr>
                      <m:e>
                        <m:r>
                          <a:rPr lang="en-US" b="1" i="0" smtClean="0">
                            <a:solidFill>
                              <a:srgbClr val="FF0000"/>
                            </a:solidFill>
                            <a:latin typeface="Cambria Math"/>
                          </a:rPr>
                          <m:t>𝐬</m:t>
                        </m:r>
                      </m:e>
                      <m:sub>
                        <m:r>
                          <a:rPr lang="en-US" b="0" i="1" smtClean="0">
                            <a:solidFill>
                              <a:srgbClr val="FF0000"/>
                            </a:solidFill>
                            <a:latin typeface="Cambria Math"/>
                          </a:rPr>
                          <m:t>𝑘</m:t>
                        </m:r>
                      </m:sub>
                    </m:sSub>
                    <m:r>
                      <a:rPr lang="en-US" b="0" i="1" smtClean="0">
                        <a:latin typeface="Cambria Math"/>
                      </a:rPr>
                      <m:t>=</m:t>
                    </m:r>
                    <m:sSup>
                      <m:sSupPr>
                        <m:ctrlPr>
                          <a:rPr lang="en-US" b="0" i="1" smtClean="0">
                            <a:latin typeface="Cambria Math"/>
                          </a:rPr>
                        </m:ctrlPr>
                      </m:sSupPr>
                      <m:e>
                        <m:r>
                          <a:rPr lang="en-US" b="1" i="0" smtClean="0">
                            <a:latin typeface="Cambria Math"/>
                          </a:rPr>
                          <m:t>𝚽</m:t>
                        </m:r>
                      </m:e>
                      <m:sup>
                        <m:r>
                          <a:rPr lang="en-US" b="0" i="1" smtClean="0">
                            <a:latin typeface="Cambria Math"/>
                          </a:rPr>
                          <m:t>𝑇</m:t>
                        </m:r>
                      </m:sup>
                    </m:sSup>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a:solidFill>
                                  <a:srgbClr val="FF0000"/>
                                </a:solidFill>
                                <a:latin typeface="Cambria Math"/>
                              </a:rPr>
                              <m:t>𝐝</m:t>
                            </m:r>
                          </m:e>
                        </m:acc>
                      </m:e>
                      <m:sub>
                        <m:r>
                          <a:rPr lang="en-US" b="0" i="1">
                            <a:solidFill>
                              <a:srgbClr val="FF0000"/>
                            </a:solidFill>
                            <a:latin typeface="Cambria Math"/>
                          </a:rPr>
                          <m:t>𝑘</m:t>
                        </m:r>
                      </m:sub>
                    </m:sSub>
                    <m:r>
                      <a:rPr lang="en-US" b="1" i="1">
                        <a:latin typeface="Cambria Math"/>
                      </a:rPr>
                      <m:t> </m:t>
                    </m:r>
                  </m:oMath>
                </a14:m>
                <a:endParaRPr lang="en-US" i="1" dirty="0" smtClean="0">
                  <a:latin typeface="Cambria Math"/>
                </a:endParaRPr>
              </a:p>
              <a:p>
                <a:pPr marL="0" indent="0">
                  <a:buNone/>
                </a:pPr>
                <a:r>
                  <a:rPr lang="en-US" b="1" dirty="0" smtClean="0"/>
                  <a:t>		 </a:t>
                </a:r>
                <a14:m>
                  <m:oMath xmlns:m="http://schemas.openxmlformats.org/officeDocument/2006/math">
                    <m:sSub>
                      <m:sSubPr>
                        <m:ctrlPr>
                          <a:rPr lang="en-US" b="1" i="1" smtClean="0">
                            <a:solidFill>
                              <a:srgbClr val="FF0000"/>
                            </a:solidFill>
                            <a:latin typeface="Cambria Math"/>
                          </a:rPr>
                        </m:ctrlPr>
                      </m:sSubPr>
                      <m:e>
                        <m:r>
                          <a:rPr lang="en-US" b="1" i="0" smtClean="0">
                            <a:solidFill>
                              <a:srgbClr val="FF0000"/>
                            </a:solidFill>
                            <a:latin typeface="Cambria Math"/>
                          </a:rPr>
                          <m:t>     </m:t>
                        </m:r>
                        <m:r>
                          <a:rPr lang="en-US" b="1" i="0" smtClean="0">
                            <a:solidFill>
                              <a:srgbClr val="FF0000"/>
                            </a:solidFill>
                            <a:latin typeface="Cambria Math"/>
                          </a:rPr>
                          <m:t>𝐳</m:t>
                        </m:r>
                      </m:e>
                      <m:sub>
                        <m:r>
                          <a:rPr lang="en-US" b="0" i="1" smtClean="0">
                            <a:solidFill>
                              <a:srgbClr val="FF0000"/>
                            </a:solidFill>
                            <a:latin typeface="Cambria Math"/>
                          </a:rPr>
                          <m:t>𝑘</m:t>
                        </m:r>
                      </m:sub>
                    </m:sSub>
                    <m:r>
                      <a:rPr lang="en-US" b="1" i="1" smtClean="0">
                        <a:latin typeface="Cambria Math"/>
                      </a:rPr>
                      <m:t>=</m:t>
                    </m:r>
                    <m:sSub>
                      <m:sSubPr>
                        <m:ctrlPr>
                          <a:rPr lang="en-US" b="1" i="1" smtClean="0">
                            <a:solidFill>
                              <a:srgbClr val="FF0000"/>
                            </a:solidFill>
                            <a:latin typeface="Cambria Math"/>
                          </a:rPr>
                        </m:ctrlPr>
                      </m:sSubPr>
                      <m:e>
                        <m:r>
                          <a:rPr lang="en-US" b="1" i="0" smtClean="0">
                            <a:solidFill>
                              <a:srgbClr val="FF0000"/>
                            </a:solidFill>
                            <a:latin typeface="Cambria Math"/>
                          </a:rPr>
                          <m:t>𝐭</m:t>
                        </m:r>
                      </m:e>
                      <m:sub>
                        <m:r>
                          <a:rPr lang="en-US" b="0" i="1" smtClean="0">
                            <a:solidFill>
                              <a:srgbClr val="FF0000"/>
                            </a:solidFill>
                            <a:latin typeface="Cambria Math"/>
                          </a:rPr>
                          <m:t>𝑘</m:t>
                        </m:r>
                      </m:sub>
                    </m:sSub>
                  </m:oMath>
                </a14:m>
                <a:endParaRPr lang="en-US" b="1" dirty="0" smtClean="0"/>
              </a:p>
              <a:p>
                <a:pPr marL="0" indent="0">
                  <a:buNone/>
                </a:pPr>
                <a:endParaRPr lang="en-US" sz="2000" i="1" dirty="0">
                  <a:latin typeface="Cambria Math"/>
                  <a:ea typeface="Cambria Math"/>
                </a:endParaRPr>
              </a:p>
              <a:p>
                <a:pPr marL="0" indent="0">
                  <a:buNone/>
                </a:pPr>
                <a:r>
                  <a:rPr lang="en-US" dirty="0" smtClean="0">
                    <a:ea typeface="Cambria Math"/>
                  </a:rPr>
                  <a:t>		      </a:t>
                </a:r>
                <a14:m>
                  <m:oMath xmlns:m="http://schemas.openxmlformats.org/officeDocument/2006/math">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TextBox 3"/>
          <p:cNvSpPr txBox="1"/>
          <p:nvPr/>
        </p:nvSpPr>
        <p:spPr>
          <a:xfrm>
            <a:off x="1905335" y="6167735"/>
            <a:ext cx="5218801" cy="461665"/>
          </a:xfrm>
          <a:prstGeom prst="rect">
            <a:avLst/>
          </a:prstGeom>
          <a:noFill/>
          <a:ln w="28575">
            <a:solidFill>
              <a:schemeClr val="accent5"/>
            </a:solidFill>
          </a:ln>
        </p:spPr>
        <p:txBody>
          <a:bodyPr wrap="none" rtlCol="0">
            <a:spAutoFit/>
          </a:bodyPr>
          <a:lstStyle/>
          <a:p>
            <a:r>
              <a:rPr lang="en-US" sz="2400" i="1" dirty="0" smtClean="0"/>
              <a:t>Assuming circular boundary conditions…</a:t>
            </a:r>
            <a:endParaRPr lang="en-US" sz="2400" b="1" i="1" dirty="0"/>
          </a:p>
        </p:txBody>
      </p:sp>
    </p:spTree>
    <p:extLst>
      <p:ext uri="{BB962C8B-B14F-4D97-AF65-F5344CB8AC3E}">
        <p14:creationId xmlns:p14="http://schemas.microsoft.com/office/powerpoint/2010/main" val="2004948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Objective </a:t>
            </a:r>
            <a:r>
              <a:rPr lang="en-US" b="1" dirty="0" smtClean="0"/>
              <a:t>Reformulation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r>
                                <a:rPr lang="en-US" b="1" i="0" smtClean="0">
                                  <a:solidFill>
                                    <a:srgbClr val="FF0000"/>
                                  </a:solidFill>
                                  <a:latin typeface="Cambria Math"/>
                                </a:rPr>
                                <m:t>𝐝</m:t>
                              </m:r>
                              <m:r>
                                <a:rPr lang="en-US" b="1" i="0" smtClean="0">
                                  <a:solidFill>
                                    <a:srgbClr val="FF0000"/>
                                  </a:solidFill>
                                  <a:latin typeface="Cambria Math"/>
                                </a:rPr>
                                <m:t>,</m:t>
                              </m:r>
                              <m:r>
                                <a:rPr lang="en-US" b="1" i="0" smtClean="0">
                                  <a:solidFill>
                                    <a:srgbClr val="FF0000"/>
                                  </a:solidFill>
                                  <a:latin typeface="Cambria Math"/>
                                </a:rPr>
                                <m:t>𝐬</m:t>
                              </m:r>
                              <m:r>
                                <a:rPr lang="en-US" b="1" i="0" smtClean="0">
                                  <a:solidFill>
                                    <a:srgbClr val="FF0000"/>
                                  </a:solidFill>
                                  <a:latin typeface="Cambria Math"/>
                                </a:rPr>
                                <m:t>,</m:t>
                              </m:r>
                              <m:r>
                                <a:rPr lang="en-US" b="1" i="0" smtClean="0">
                                  <a:solidFill>
                                    <a:srgbClr val="FF0000"/>
                                  </a:solidFill>
                                  <a:latin typeface="Cambria Math"/>
                                </a:rPr>
                                <m:t>𝐳</m:t>
                              </m:r>
                              <m:r>
                                <a:rPr lang="en-US" b="1" i="0" smtClean="0">
                                  <a:solidFill>
                                    <a:srgbClr val="FF0000"/>
                                  </a:solidFill>
                                  <a:latin typeface="Cambria Math"/>
                                </a:rPr>
                                <m:t>,</m:t>
                              </m:r>
                              <m:r>
                                <a:rPr lang="en-US" b="1" i="0" smtClean="0">
                                  <a:solidFill>
                                    <a:srgbClr val="FF0000"/>
                                  </a:solidFill>
                                  <a:latin typeface="Cambria Math"/>
                                </a:rPr>
                                <m:t>𝐭</m:t>
                              </m:r>
                              <m:r>
                                <a:rPr lang="en-US" b="1" i="1" smtClean="0">
                                  <a:solidFill>
                                    <a:srgbClr val="FF0000"/>
                                  </a:solidFill>
                                  <a:latin typeface="Cambria Math"/>
                                </a:rPr>
                                <m:t> </m:t>
                              </m:r>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a:latin typeface="Cambria Math"/>
                                </a:rPr>
                              </m:ctrlPr>
                            </m:sSubSupPr>
                            <m:e>
                              <m:d>
                                <m:dPr>
                                  <m:begChr m:val="‖"/>
                                  <m:endChr m:val="‖"/>
                                  <m:ctrlPr>
                                    <a:rPr lang="en-US" i="1">
                                      <a:latin typeface="Cambria Math"/>
                                    </a:rPr>
                                  </m:ctrlPr>
                                </m:dPr>
                                <m:e>
                                  <m:acc>
                                    <m:accPr>
                                      <m:chr m:val="̂"/>
                                      <m:ctrlPr>
                                        <a:rPr lang="en-US" i="1" smtClean="0">
                                          <a:latin typeface="Cambria Math"/>
                                        </a:rPr>
                                      </m:ctrlPr>
                                    </m:accPr>
                                    <m:e>
                                      <m:r>
                                        <a:rPr lang="en-US" b="1" i="0" smtClean="0">
                                          <a:latin typeface="Cambria Math"/>
                                        </a:rPr>
                                        <m:t>𝐱</m:t>
                                      </m:r>
                                    </m:e>
                                  </m:acc>
                                  <m:r>
                                    <a:rPr lang="en-US" i="1">
                                      <a:latin typeface="Cambria Math"/>
                                    </a:rPr>
                                    <m:t>−</m:t>
                                  </m:r>
                                  <m:nary>
                                    <m:naryPr>
                                      <m:chr m:val="∑"/>
                                      <m:ctrlPr>
                                        <a:rPr lang="en-US" i="1">
                                          <a:latin typeface="Cambria Math"/>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𝐝</m:t>
                                              </m:r>
                                            </m:e>
                                          </m:acc>
                                        </m:e>
                                        <m:sub>
                                          <m:r>
                                            <a:rPr lang="en-US" b="0" i="1" smtClean="0">
                                              <a:solidFill>
                                                <a:srgbClr val="FF0000"/>
                                              </a:solidFill>
                                              <a:latin typeface="Cambria Math"/>
                                            </a:rPr>
                                            <m:t>𝑘</m:t>
                                          </m:r>
                                        </m:sub>
                                      </m:sSub>
                                      <m:r>
                                        <a:rPr lang="en-US" b="1" i="1" smtClean="0">
                                          <a:latin typeface="Cambria Math"/>
                                        </a:rPr>
                                        <m:t> </m:t>
                                      </m:r>
                                      <m:r>
                                        <a:rPr lang="en-US" b="1" i="1" smtClean="0">
                                          <a:latin typeface="Cambria Math"/>
                                          <a:sym typeface="Wingdings"/>
                                        </a:rPr>
                                        <m:t></m:t>
                                      </m:r>
                                    </m:e>
                                  </m:nary>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𝐳</m:t>
                                          </m:r>
                                        </m:e>
                                      </m:acc>
                                    </m:e>
                                    <m:sub>
                                      <m:r>
                                        <a:rPr lang="en-US" b="0" i="1" smtClean="0">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𝛽</m:t>
                              </m:r>
                              <m:d>
                                <m:dPr>
                                  <m:begChr m:val="‖"/>
                                  <m:endChr m:val="‖"/>
                                  <m:ctrlPr>
                                    <a:rPr lang="en-US" i="1">
                                      <a:latin typeface="Cambria Math"/>
                                    </a:rPr>
                                  </m:ctrlPr>
                                </m:dPr>
                                <m:e>
                                  <m:sSub>
                                    <m:sSubPr>
                                      <m:ctrlPr>
                                        <a:rPr lang="en-US" i="1" smtClean="0">
                                          <a:solidFill>
                                            <a:srgbClr val="FF0000"/>
                                          </a:solidFill>
                                          <a:latin typeface="Cambria Math"/>
                                        </a:rPr>
                                      </m:ctrlPr>
                                    </m:sSubPr>
                                    <m:e>
                                      <m:r>
                                        <a:rPr lang="en-US" b="1" i="0" smtClean="0">
                                          <a:solidFill>
                                            <a:srgbClr val="FF0000"/>
                                          </a:solidFill>
                                          <a:latin typeface="Cambria Math"/>
                                        </a:rPr>
                                        <m:t>𝐭</m:t>
                                      </m:r>
                                    </m:e>
                                    <m:sub>
                                      <m:r>
                                        <a:rPr lang="en-US" i="1">
                                          <a:solidFill>
                                            <a:srgbClr val="FF0000"/>
                                          </a:solidFill>
                                          <a:latin typeface="Cambria Math"/>
                                        </a:rPr>
                                        <m:t>𝑘</m:t>
                                      </m:r>
                                    </m:sub>
                                  </m:sSub>
                                </m:e>
                              </m:d>
                            </m:e>
                            <m:sub>
                              <m:r>
                                <a:rPr lang="en-US" i="1">
                                  <a:latin typeface="Cambria Math"/>
                                </a:rPr>
                                <m:t>1</m:t>
                              </m:r>
                            </m:sub>
                          </m:sSub>
                        </m:e>
                      </m:func>
                    </m:oMath>
                  </m:oMathPara>
                </a14:m>
                <a:endParaRPr lang="en-US" sz="4800" dirty="0" smtClean="0"/>
              </a:p>
              <a:p>
                <a:pPr marL="0" indent="0">
                  <a:buNone/>
                </a:pPr>
                <a:endParaRPr lang="en-US" sz="2200" dirty="0"/>
              </a:p>
              <a:p>
                <a:pPr marL="0" indent="0">
                  <a:buNone/>
                </a:pPr>
                <a:r>
                  <a:rPr lang="en-US" dirty="0" smtClean="0"/>
                  <a:t>      Subject </a:t>
                </a:r>
                <a:r>
                  <a:rPr lang="en-US" dirty="0"/>
                  <a:t>to   </a:t>
                </a:r>
                <a14:m>
                  <m:oMath xmlns:m="http://schemas.openxmlformats.org/officeDocument/2006/math">
                    <m:sSubSup>
                      <m:sSubSupPr>
                        <m:ctrlPr>
                          <a:rPr lang="en-US" i="1">
                            <a:latin typeface="Cambria Math"/>
                          </a:rPr>
                        </m:ctrlPr>
                      </m:sSubSupPr>
                      <m:e>
                        <m:d>
                          <m:dPr>
                            <m:begChr m:val="‖"/>
                            <m:endChr m:val="‖"/>
                            <m:ctrlPr>
                              <a:rPr lang="en-US" i="1">
                                <a:latin typeface="Cambria Math"/>
                              </a:rPr>
                            </m:ctrlPr>
                          </m:dPr>
                          <m:e>
                            <m:sSub>
                              <m:sSubPr>
                                <m:ctrlPr>
                                  <a:rPr lang="en-US" i="1">
                                    <a:solidFill>
                                      <a:srgbClr val="FF0000"/>
                                    </a:solidFill>
                                    <a:latin typeface="Cambria Math"/>
                                  </a:rPr>
                                </m:ctrlPr>
                              </m:sSubPr>
                              <m:e>
                                <m:r>
                                  <a:rPr lang="en-US" b="1" i="0" smtClean="0">
                                    <a:solidFill>
                                      <a:srgbClr val="FF0000"/>
                                    </a:solidFill>
                                    <a:latin typeface="Cambria Math"/>
                                  </a:rPr>
                                  <m:t>𝐬</m:t>
                                </m:r>
                              </m:e>
                              <m:sub>
                                <m:r>
                                  <a:rPr lang="en-US" i="1">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oMath>
                </a14:m>
                <a:endParaRPr lang="en-US" i="1" dirty="0" smtClean="0">
                  <a:latin typeface="Cambria Math"/>
                </a:endParaRPr>
              </a:p>
              <a:p>
                <a:pPr marL="0" indent="0">
                  <a:buNone/>
                </a:pPr>
                <a:r>
                  <a:rPr lang="en-US" b="0" dirty="0" smtClean="0"/>
                  <a:t>		      </a:t>
                </a:r>
                <a14:m>
                  <m:oMath xmlns:m="http://schemas.openxmlformats.org/officeDocument/2006/math">
                    <m:sSub>
                      <m:sSubPr>
                        <m:ctrlPr>
                          <a:rPr lang="en-US" b="0" i="1" smtClean="0">
                            <a:solidFill>
                              <a:srgbClr val="FF0000"/>
                            </a:solidFill>
                            <a:latin typeface="Cambria Math"/>
                          </a:rPr>
                        </m:ctrlPr>
                      </m:sSubPr>
                      <m:e>
                        <m:r>
                          <a:rPr lang="en-US" b="1" i="0" smtClean="0">
                            <a:solidFill>
                              <a:srgbClr val="FF0000"/>
                            </a:solidFill>
                            <a:latin typeface="Cambria Math"/>
                          </a:rPr>
                          <m:t>𝐬</m:t>
                        </m:r>
                      </m:e>
                      <m:sub>
                        <m:r>
                          <a:rPr lang="en-US" b="0" i="1" smtClean="0">
                            <a:solidFill>
                              <a:srgbClr val="FF0000"/>
                            </a:solidFill>
                            <a:latin typeface="Cambria Math"/>
                          </a:rPr>
                          <m:t>𝑘</m:t>
                        </m:r>
                      </m:sub>
                    </m:sSub>
                    <m:r>
                      <a:rPr lang="en-US" b="0" i="1" smtClean="0">
                        <a:latin typeface="Cambria Math"/>
                      </a:rPr>
                      <m:t>=</m:t>
                    </m:r>
                    <m:sSup>
                      <m:sSupPr>
                        <m:ctrlPr>
                          <a:rPr lang="en-US" b="0" i="1" smtClean="0">
                            <a:latin typeface="Cambria Math"/>
                          </a:rPr>
                        </m:ctrlPr>
                      </m:sSupPr>
                      <m:e>
                        <m:r>
                          <a:rPr lang="en-US" b="1" i="0" smtClean="0">
                            <a:latin typeface="Cambria Math"/>
                          </a:rPr>
                          <m:t>𝚽</m:t>
                        </m:r>
                      </m:e>
                      <m:sup>
                        <m:r>
                          <a:rPr lang="en-US" b="0" i="1" smtClean="0">
                            <a:latin typeface="Cambria Math"/>
                          </a:rPr>
                          <m:t>𝑇</m:t>
                        </m:r>
                      </m:sup>
                    </m:sSup>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a:solidFill>
                                  <a:srgbClr val="FF0000"/>
                                </a:solidFill>
                                <a:latin typeface="Cambria Math"/>
                              </a:rPr>
                              <m:t>𝐝</m:t>
                            </m:r>
                          </m:e>
                        </m:acc>
                      </m:e>
                      <m:sub>
                        <m:r>
                          <a:rPr lang="en-US" b="0" i="1">
                            <a:solidFill>
                              <a:srgbClr val="FF0000"/>
                            </a:solidFill>
                            <a:latin typeface="Cambria Math"/>
                          </a:rPr>
                          <m:t>𝑘</m:t>
                        </m:r>
                      </m:sub>
                    </m:sSub>
                    <m:r>
                      <a:rPr lang="en-US" b="1" i="1">
                        <a:latin typeface="Cambria Math"/>
                      </a:rPr>
                      <m:t> </m:t>
                    </m:r>
                  </m:oMath>
                </a14:m>
                <a:endParaRPr lang="en-US" i="1" dirty="0" smtClean="0">
                  <a:latin typeface="Cambria Math"/>
                </a:endParaRPr>
              </a:p>
              <a:p>
                <a:pPr marL="0" indent="0">
                  <a:buNone/>
                </a:pPr>
                <a:r>
                  <a:rPr lang="en-US" b="1" dirty="0" smtClean="0"/>
                  <a:t>		 </a:t>
                </a:r>
                <a14:m>
                  <m:oMath xmlns:m="http://schemas.openxmlformats.org/officeDocument/2006/math">
                    <m:sSub>
                      <m:sSubPr>
                        <m:ctrlPr>
                          <a:rPr lang="en-US" b="1" i="1" smtClean="0">
                            <a:solidFill>
                              <a:srgbClr val="FF0000"/>
                            </a:solidFill>
                            <a:latin typeface="Cambria Math"/>
                          </a:rPr>
                        </m:ctrlPr>
                      </m:sSubPr>
                      <m:e>
                        <m:r>
                          <a:rPr lang="en-US" b="1" i="0" smtClean="0">
                            <a:solidFill>
                              <a:srgbClr val="FF0000"/>
                            </a:solidFill>
                            <a:latin typeface="Cambria Math"/>
                          </a:rPr>
                          <m:t>     </m:t>
                        </m:r>
                        <m:r>
                          <a:rPr lang="en-US" b="1" i="0" smtClean="0">
                            <a:solidFill>
                              <a:srgbClr val="FF0000"/>
                            </a:solidFill>
                            <a:latin typeface="Cambria Math"/>
                          </a:rPr>
                          <m:t>𝐳</m:t>
                        </m:r>
                      </m:e>
                      <m:sub>
                        <m:r>
                          <a:rPr lang="en-US" b="0" i="1" smtClean="0">
                            <a:solidFill>
                              <a:srgbClr val="FF0000"/>
                            </a:solidFill>
                            <a:latin typeface="Cambria Math"/>
                          </a:rPr>
                          <m:t>𝑘</m:t>
                        </m:r>
                      </m:sub>
                    </m:sSub>
                    <m:r>
                      <a:rPr lang="en-US" b="1" i="1" smtClean="0">
                        <a:latin typeface="Cambria Math"/>
                      </a:rPr>
                      <m:t>=</m:t>
                    </m:r>
                    <m:sSub>
                      <m:sSubPr>
                        <m:ctrlPr>
                          <a:rPr lang="en-US" b="1" i="1" smtClean="0">
                            <a:solidFill>
                              <a:srgbClr val="FF0000"/>
                            </a:solidFill>
                            <a:latin typeface="Cambria Math"/>
                          </a:rPr>
                        </m:ctrlPr>
                      </m:sSubPr>
                      <m:e>
                        <m:r>
                          <a:rPr lang="en-US" b="1" i="0" smtClean="0">
                            <a:solidFill>
                              <a:srgbClr val="FF0000"/>
                            </a:solidFill>
                            <a:latin typeface="Cambria Math"/>
                          </a:rPr>
                          <m:t>𝐭</m:t>
                        </m:r>
                      </m:e>
                      <m:sub>
                        <m:r>
                          <a:rPr lang="en-US" b="0" i="1" smtClean="0">
                            <a:solidFill>
                              <a:srgbClr val="FF0000"/>
                            </a:solidFill>
                            <a:latin typeface="Cambria Math"/>
                          </a:rPr>
                          <m:t>𝑘</m:t>
                        </m:r>
                      </m:sub>
                    </m:sSub>
                  </m:oMath>
                </a14:m>
                <a:endParaRPr lang="en-US" b="1" dirty="0" smtClean="0"/>
              </a:p>
              <a:p>
                <a:pPr marL="0" indent="0">
                  <a:buNone/>
                </a:pPr>
                <a:endParaRPr lang="en-US" sz="2000" i="1" dirty="0">
                  <a:latin typeface="Cambria Math"/>
                  <a:ea typeface="Cambria Math"/>
                </a:endParaRPr>
              </a:p>
              <a:p>
                <a:pPr marL="0" indent="0">
                  <a:buNone/>
                </a:pPr>
                <a:r>
                  <a:rPr lang="en-US" dirty="0" smtClean="0">
                    <a:ea typeface="Cambria Math"/>
                  </a:rPr>
                  <a:t>		      </a:t>
                </a:r>
                <a14:m>
                  <m:oMath xmlns:m="http://schemas.openxmlformats.org/officeDocument/2006/math">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4" name="Rectangle 3"/>
          <p:cNvSpPr/>
          <p:nvPr/>
        </p:nvSpPr>
        <p:spPr>
          <a:xfrm>
            <a:off x="6164791" y="1752600"/>
            <a:ext cx="1836210" cy="1447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14400" y="3505200"/>
            <a:ext cx="4495800" cy="2590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1219200" y="3810000"/>
                <a:ext cx="6886501" cy="1384995"/>
              </a:xfrm>
              <a:prstGeom prst="rect">
                <a:avLst/>
              </a:prstGeom>
              <a:solidFill>
                <a:schemeClr val="bg1"/>
              </a:solidFill>
              <a:ln w="28575">
                <a:solidFill>
                  <a:schemeClr val="accent5">
                    <a:lumMod val="75000"/>
                  </a:schemeClr>
                </a:solidFill>
              </a:ln>
            </p:spPr>
            <p:txBody>
              <a:bodyPr wrap="none" rtlCol="0">
                <a:spAutoFit/>
              </a:bodyPr>
              <a:lstStyle/>
              <a:p>
                <a:pPr algn="ctr"/>
                <a:r>
                  <a:rPr lang="en-US" sz="2800" dirty="0" smtClean="0"/>
                  <a:t>Posing the convolutions in the Fourier domain</a:t>
                </a:r>
              </a:p>
              <a:p>
                <a:pPr algn="ctr"/>
                <a:endParaRPr lang="en-US" sz="2800" dirty="0" smtClean="0"/>
              </a:p>
              <a:p>
                <a:pPr algn="ctr"/>
                <a14:m>
                  <m:oMathPara xmlns:m="http://schemas.openxmlformats.org/officeDocument/2006/math">
                    <m:oMathParaPr>
                      <m:jc m:val="centerGroup"/>
                    </m:oMathParaPr>
                    <m:oMath xmlns:m="http://schemas.openxmlformats.org/officeDocument/2006/math">
                      <m:acc>
                        <m:accPr>
                          <m:chr m:val="̂"/>
                          <m:ctrlPr>
                            <a:rPr lang="en-US" sz="2800" i="1">
                              <a:latin typeface="Cambria Math"/>
                            </a:rPr>
                          </m:ctrlPr>
                        </m:accPr>
                        <m:e>
                          <m:r>
                            <a:rPr lang="en-US" sz="2800" b="1" i="0" smtClean="0">
                              <a:latin typeface="Cambria Math"/>
                            </a:rPr>
                            <m:t>𝐚</m:t>
                          </m:r>
                        </m:e>
                      </m:acc>
                      <m:r>
                        <a:rPr lang="en-US" sz="2800" b="1" i="1">
                          <a:latin typeface="Cambria Math"/>
                          <a:ea typeface="Cambria Math"/>
                        </a:rPr>
                        <m:t>←</m:t>
                      </m:r>
                      <m:r>
                        <a:rPr lang="en-US" sz="2800" i="1" smtClean="0">
                          <a:latin typeface="Cambria Math"/>
                          <a:ea typeface="Cambria Math"/>
                        </a:rPr>
                        <m:t>𝐹</m:t>
                      </m:r>
                      <m:r>
                        <a:rPr lang="en-US" sz="2800" b="1" i="1" smtClean="0">
                          <a:latin typeface="Cambria Math"/>
                          <a:ea typeface="Cambria Math"/>
                        </a:rPr>
                        <m:t>(</m:t>
                      </m:r>
                      <m:r>
                        <a:rPr lang="en-US" sz="2800" b="1" i="0" smtClean="0">
                          <a:latin typeface="Cambria Math"/>
                          <a:ea typeface="Cambria Math"/>
                        </a:rPr>
                        <m:t>𝐚</m:t>
                      </m:r>
                      <m:r>
                        <a:rPr lang="en-US" sz="2800" b="1" i="1" smtClean="0">
                          <a:latin typeface="Cambria Math"/>
                          <a:ea typeface="Cambria Math"/>
                        </a:rPr>
                        <m:t>)</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219200" y="3810000"/>
                <a:ext cx="6886501" cy="1384995"/>
              </a:xfrm>
              <a:prstGeom prst="rect">
                <a:avLst/>
              </a:prstGeom>
              <a:blipFill rotWithShape="1">
                <a:blip r:embed="rId3"/>
                <a:stretch>
                  <a:fillRect l="-1057" t="-3017" r="-969"/>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993847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Why Patch Coding?</a:t>
            </a:r>
            <a:endParaRPr lang="en-US" b="1" dirty="0"/>
          </a:p>
        </p:txBody>
      </p:sp>
      <p:sp>
        <p:nvSpPr>
          <p:cNvPr id="3" name="Content Placeholder 2"/>
          <p:cNvSpPr>
            <a:spLocks noGrp="1"/>
          </p:cNvSpPr>
          <p:nvPr>
            <p:ph idx="1"/>
          </p:nvPr>
        </p:nvSpPr>
        <p:spPr>
          <a:xfrm>
            <a:off x="457200" y="1447800"/>
            <a:ext cx="5257800" cy="4678363"/>
          </a:xfrm>
        </p:spPr>
        <p:txBody>
          <a:bodyPr>
            <a:normAutofit fontScale="92500" lnSpcReduction="10000"/>
          </a:bodyPr>
          <a:lstStyle/>
          <a:p>
            <a:r>
              <a:rPr lang="en-US" dirty="0" smtClean="0"/>
              <a:t>Modeling receptive </a:t>
            </a:r>
            <a:r>
              <a:rPr lang="en-US" dirty="0" smtClean="0"/>
              <a:t>fields in human vision</a:t>
            </a:r>
          </a:p>
          <a:p>
            <a:pPr marL="0" indent="0">
              <a:buNone/>
            </a:pPr>
            <a:endParaRPr lang="en-US" sz="3000" dirty="0" smtClean="0"/>
          </a:p>
          <a:p>
            <a:r>
              <a:rPr lang="en-US" dirty="0" smtClean="0"/>
              <a:t>Primary Visual Cortex selective for</a:t>
            </a:r>
            <a:r>
              <a:rPr lang="en-US" dirty="0"/>
              <a:t> </a:t>
            </a:r>
            <a:r>
              <a:rPr lang="en-US" dirty="0" smtClean="0"/>
              <a:t>local </a:t>
            </a:r>
            <a:r>
              <a:rPr lang="en-US" dirty="0"/>
              <a:t>orientation </a:t>
            </a:r>
            <a:endParaRPr lang="en-US" dirty="0" smtClean="0"/>
          </a:p>
          <a:p>
            <a:r>
              <a:rPr lang="en-US" dirty="0" smtClean="0"/>
              <a:t>Later Processing Stages</a:t>
            </a:r>
          </a:p>
          <a:p>
            <a:pPr lvl="1"/>
            <a:r>
              <a:rPr lang="en-US" dirty="0" smtClean="0"/>
              <a:t>Corners</a:t>
            </a:r>
          </a:p>
          <a:p>
            <a:pPr lvl="1"/>
            <a:r>
              <a:rPr lang="en-US" dirty="0" smtClean="0"/>
              <a:t>junctions</a:t>
            </a:r>
          </a:p>
          <a:p>
            <a:pPr lvl="1"/>
            <a:r>
              <a:rPr lang="en-US" dirty="0" smtClean="0"/>
              <a:t>more </a:t>
            </a:r>
            <a:r>
              <a:rPr lang="en-US" dirty="0"/>
              <a:t>extensive </a:t>
            </a:r>
            <a:r>
              <a:rPr lang="en-US" dirty="0" smtClean="0"/>
              <a:t>contours</a:t>
            </a:r>
          </a:p>
          <a:p>
            <a:pPr marL="457200" lvl="1" indent="0">
              <a:buNone/>
            </a:pPr>
            <a:r>
              <a:rPr lang="en-US" dirty="0" smtClean="0">
                <a:sym typeface="Wingdings" panose="05000000000000000000" pitchFamily="2" charset="2"/>
              </a:rPr>
              <a:t> </a:t>
            </a:r>
            <a:r>
              <a:rPr lang="en-US" dirty="0" smtClean="0"/>
              <a:t>shapes</a:t>
            </a:r>
            <a:r>
              <a:rPr lang="en-US" dirty="0"/>
              <a:t>, forms, and objects	</a:t>
            </a:r>
            <a:endParaRPr lang="en-US" dirty="0" smtClean="0"/>
          </a:p>
          <a:p>
            <a:pPr marL="0" indent="0">
              <a:buNone/>
            </a:pPr>
            <a:endParaRPr lang="en-US" dirty="0" smtClean="0"/>
          </a:p>
          <a:p>
            <a:endParaRPr lang="en-US"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8145" y="1447800"/>
            <a:ext cx="270933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119" y="3429000"/>
            <a:ext cx="2730740" cy="270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221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Objective </a:t>
            </a:r>
            <a:r>
              <a:rPr lang="en-US" b="1" dirty="0" smtClean="0"/>
              <a:t>Reformulation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r>
                                <a:rPr lang="en-US" b="1" i="0" smtClean="0">
                                  <a:solidFill>
                                    <a:srgbClr val="FF0000"/>
                                  </a:solidFill>
                                  <a:latin typeface="Cambria Math"/>
                                </a:rPr>
                                <m:t>𝐝</m:t>
                              </m:r>
                              <m:r>
                                <a:rPr lang="en-US" b="1" i="0" smtClean="0">
                                  <a:solidFill>
                                    <a:srgbClr val="FF0000"/>
                                  </a:solidFill>
                                  <a:latin typeface="Cambria Math"/>
                                </a:rPr>
                                <m:t>,</m:t>
                              </m:r>
                              <m:r>
                                <a:rPr lang="en-US" b="1" i="0" smtClean="0">
                                  <a:solidFill>
                                    <a:srgbClr val="FF0000"/>
                                  </a:solidFill>
                                  <a:latin typeface="Cambria Math"/>
                                </a:rPr>
                                <m:t>𝐬</m:t>
                              </m:r>
                              <m:r>
                                <a:rPr lang="en-US" b="1" i="0" smtClean="0">
                                  <a:solidFill>
                                    <a:srgbClr val="FF0000"/>
                                  </a:solidFill>
                                  <a:latin typeface="Cambria Math"/>
                                </a:rPr>
                                <m:t>,</m:t>
                              </m:r>
                              <m:r>
                                <a:rPr lang="en-US" b="1" i="0" smtClean="0">
                                  <a:solidFill>
                                    <a:srgbClr val="FF0000"/>
                                  </a:solidFill>
                                  <a:latin typeface="Cambria Math"/>
                                </a:rPr>
                                <m:t>𝐳</m:t>
                              </m:r>
                              <m:r>
                                <a:rPr lang="en-US" b="1" i="0" smtClean="0">
                                  <a:solidFill>
                                    <a:srgbClr val="FF0000"/>
                                  </a:solidFill>
                                  <a:latin typeface="Cambria Math"/>
                                </a:rPr>
                                <m:t>,</m:t>
                              </m:r>
                              <m:r>
                                <a:rPr lang="en-US" b="1" i="0" smtClean="0">
                                  <a:solidFill>
                                    <a:srgbClr val="FF0000"/>
                                  </a:solidFill>
                                  <a:latin typeface="Cambria Math"/>
                                </a:rPr>
                                <m:t>𝐭</m:t>
                              </m:r>
                              <m:r>
                                <a:rPr lang="en-US" b="1" i="1" smtClean="0">
                                  <a:solidFill>
                                    <a:srgbClr val="FF0000"/>
                                  </a:solidFill>
                                  <a:latin typeface="Cambria Math"/>
                                </a:rPr>
                                <m:t> </m:t>
                              </m:r>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a:latin typeface="Cambria Math"/>
                                </a:rPr>
                              </m:ctrlPr>
                            </m:sSubSupPr>
                            <m:e>
                              <m:d>
                                <m:dPr>
                                  <m:begChr m:val="‖"/>
                                  <m:endChr m:val="‖"/>
                                  <m:ctrlPr>
                                    <a:rPr lang="en-US" i="1">
                                      <a:latin typeface="Cambria Math"/>
                                    </a:rPr>
                                  </m:ctrlPr>
                                </m:dPr>
                                <m:e>
                                  <m:acc>
                                    <m:accPr>
                                      <m:chr m:val="̂"/>
                                      <m:ctrlPr>
                                        <a:rPr lang="en-US" i="1" smtClean="0">
                                          <a:latin typeface="Cambria Math"/>
                                        </a:rPr>
                                      </m:ctrlPr>
                                    </m:accPr>
                                    <m:e>
                                      <m:r>
                                        <a:rPr lang="en-US" b="1" i="0" smtClean="0">
                                          <a:latin typeface="Cambria Math"/>
                                        </a:rPr>
                                        <m:t>𝐱</m:t>
                                      </m:r>
                                    </m:e>
                                  </m:acc>
                                  <m:r>
                                    <a:rPr lang="en-US" i="1">
                                      <a:latin typeface="Cambria Math"/>
                                    </a:rPr>
                                    <m:t>−</m:t>
                                  </m:r>
                                  <m:nary>
                                    <m:naryPr>
                                      <m:chr m:val="∑"/>
                                      <m:ctrlPr>
                                        <a:rPr lang="en-US" i="1">
                                          <a:latin typeface="Cambria Math"/>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𝐝</m:t>
                                              </m:r>
                                            </m:e>
                                          </m:acc>
                                        </m:e>
                                        <m:sub>
                                          <m:r>
                                            <a:rPr lang="en-US" b="0" i="1" smtClean="0">
                                              <a:solidFill>
                                                <a:srgbClr val="FF0000"/>
                                              </a:solidFill>
                                              <a:latin typeface="Cambria Math"/>
                                            </a:rPr>
                                            <m:t>𝑘</m:t>
                                          </m:r>
                                        </m:sub>
                                      </m:sSub>
                                      <m:r>
                                        <a:rPr lang="en-US" b="1" i="1" smtClean="0">
                                          <a:latin typeface="Cambria Math"/>
                                        </a:rPr>
                                        <m:t> </m:t>
                                      </m:r>
                                      <m:r>
                                        <a:rPr lang="en-US" b="1" i="1" smtClean="0">
                                          <a:latin typeface="Cambria Math"/>
                                          <a:sym typeface="Wingdings"/>
                                        </a:rPr>
                                        <m:t></m:t>
                                      </m:r>
                                    </m:e>
                                  </m:nary>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𝐳</m:t>
                                          </m:r>
                                        </m:e>
                                      </m:acc>
                                    </m:e>
                                    <m:sub>
                                      <m:r>
                                        <a:rPr lang="en-US" b="0" i="1" smtClean="0">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𝛽</m:t>
                              </m:r>
                              <m:d>
                                <m:dPr>
                                  <m:begChr m:val="‖"/>
                                  <m:endChr m:val="‖"/>
                                  <m:ctrlPr>
                                    <a:rPr lang="en-US" i="1">
                                      <a:latin typeface="Cambria Math"/>
                                    </a:rPr>
                                  </m:ctrlPr>
                                </m:dPr>
                                <m:e>
                                  <m:sSub>
                                    <m:sSubPr>
                                      <m:ctrlPr>
                                        <a:rPr lang="en-US" i="1" smtClean="0">
                                          <a:solidFill>
                                            <a:srgbClr val="FF0000"/>
                                          </a:solidFill>
                                          <a:latin typeface="Cambria Math"/>
                                        </a:rPr>
                                      </m:ctrlPr>
                                    </m:sSubPr>
                                    <m:e>
                                      <m:r>
                                        <a:rPr lang="en-US" b="1" i="0" smtClean="0">
                                          <a:solidFill>
                                            <a:srgbClr val="FF0000"/>
                                          </a:solidFill>
                                          <a:latin typeface="Cambria Math"/>
                                        </a:rPr>
                                        <m:t>𝐭</m:t>
                                      </m:r>
                                    </m:e>
                                    <m:sub>
                                      <m:r>
                                        <a:rPr lang="en-US" i="1">
                                          <a:solidFill>
                                            <a:srgbClr val="FF0000"/>
                                          </a:solidFill>
                                          <a:latin typeface="Cambria Math"/>
                                        </a:rPr>
                                        <m:t>𝑘</m:t>
                                      </m:r>
                                    </m:sub>
                                  </m:sSub>
                                </m:e>
                              </m:d>
                            </m:e>
                            <m:sub>
                              <m:r>
                                <a:rPr lang="en-US" i="1">
                                  <a:latin typeface="Cambria Math"/>
                                </a:rPr>
                                <m:t>1</m:t>
                              </m:r>
                            </m:sub>
                          </m:sSub>
                        </m:e>
                      </m:func>
                    </m:oMath>
                  </m:oMathPara>
                </a14:m>
                <a:endParaRPr lang="en-US" sz="4800" dirty="0" smtClean="0"/>
              </a:p>
              <a:p>
                <a:pPr marL="0" indent="0">
                  <a:buNone/>
                </a:pPr>
                <a:endParaRPr lang="en-US" sz="2200" dirty="0"/>
              </a:p>
              <a:p>
                <a:pPr marL="0" indent="0">
                  <a:buNone/>
                </a:pPr>
                <a:r>
                  <a:rPr lang="en-US" dirty="0" smtClean="0"/>
                  <a:t>      Subject </a:t>
                </a:r>
                <a:r>
                  <a:rPr lang="en-US" dirty="0"/>
                  <a:t>to   </a:t>
                </a:r>
                <a14:m>
                  <m:oMath xmlns:m="http://schemas.openxmlformats.org/officeDocument/2006/math">
                    <m:sSubSup>
                      <m:sSubSupPr>
                        <m:ctrlPr>
                          <a:rPr lang="en-US" i="1">
                            <a:latin typeface="Cambria Math"/>
                          </a:rPr>
                        </m:ctrlPr>
                      </m:sSubSupPr>
                      <m:e>
                        <m:d>
                          <m:dPr>
                            <m:begChr m:val="‖"/>
                            <m:endChr m:val="‖"/>
                            <m:ctrlPr>
                              <a:rPr lang="en-US" i="1">
                                <a:latin typeface="Cambria Math"/>
                              </a:rPr>
                            </m:ctrlPr>
                          </m:dPr>
                          <m:e>
                            <m:sSub>
                              <m:sSubPr>
                                <m:ctrlPr>
                                  <a:rPr lang="en-US" i="1">
                                    <a:solidFill>
                                      <a:srgbClr val="FF0000"/>
                                    </a:solidFill>
                                    <a:latin typeface="Cambria Math"/>
                                  </a:rPr>
                                </m:ctrlPr>
                              </m:sSubPr>
                              <m:e>
                                <m:r>
                                  <a:rPr lang="en-US" b="1" i="0" smtClean="0">
                                    <a:solidFill>
                                      <a:srgbClr val="FF0000"/>
                                    </a:solidFill>
                                    <a:latin typeface="Cambria Math"/>
                                  </a:rPr>
                                  <m:t>𝐬</m:t>
                                </m:r>
                              </m:e>
                              <m:sub>
                                <m:r>
                                  <a:rPr lang="en-US" i="1">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oMath>
                </a14:m>
                <a:endParaRPr lang="en-US" i="1" dirty="0" smtClean="0">
                  <a:latin typeface="Cambria Math"/>
                </a:endParaRPr>
              </a:p>
              <a:p>
                <a:pPr marL="0" indent="0">
                  <a:buNone/>
                </a:pPr>
                <a:r>
                  <a:rPr lang="en-US" b="0" dirty="0" smtClean="0"/>
                  <a:t>		      </a:t>
                </a:r>
                <a14:m>
                  <m:oMath xmlns:m="http://schemas.openxmlformats.org/officeDocument/2006/math">
                    <m:sSub>
                      <m:sSubPr>
                        <m:ctrlPr>
                          <a:rPr lang="en-US" b="0" i="1" smtClean="0">
                            <a:solidFill>
                              <a:srgbClr val="FF0000"/>
                            </a:solidFill>
                            <a:latin typeface="Cambria Math"/>
                          </a:rPr>
                        </m:ctrlPr>
                      </m:sSubPr>
                      <m:e>
                        <m:r>
                          <a:rPr lang="en-US" b="1" i="0" smtClean="0">
                            <a:solidFill>
                              <a:srgbClr val="FF0000"/>
                            </a:solidFill>
                            <a:latin typeface="Cambria Math"/>
                          </a:rPr>
                          <m:t>𝐬</m:t>
                        </m:r>
                      </m:e>
                      <m:sub>
                        <m:r>
                          <a:rPr lang="en-US" b="0" i="1" smtClean="0">
                            <a:solidFill>
                              <a:srgbClr val="FF0000"/>
                            </a:solidFill>
                            <a:latin typeface="Cambria Math"/>
                          </a:rPr>
                          <m:t>𝑘</m:t>
                        </m:r>
                      </m:sub>
                    </m:sSub>
                    <m:r>
                      <a:rPr lang="en-US" b="0" i="1" smtClean="0">
                        <a:latin typeface="Cambria Math"/>
                      </a:rPr>
                      <m:t>=</m:t>
                    </m:r>
                    <m:sSup>
                      <m:sSupPr>
                        <m:ctrlPr>
                          <a:rPr lang="en-US" b="0" i="1" smtClean="0">
                            <a:latin typeface="Cambria Math"/>
                          </a:rPr>
                        </m:ctrlPr>
                      </m:sSupPr>
                      <m:e>
                        <m:r>
                          <a:rPr lang="en-US" b="1" i="0" smtClean="0">
                            <a:latin typeface="Cambria Math"/>
                          </a:rPr>
                          <m:t>𝚽</m:t>
                        </m:r>
                      </m:e>
                      <m:sup>
                        <m:r>
                          <a:rPr lang="en-US" b="0" i="1" smtClean="0">
                            <a:latin typeface="Cambria Math"/>
                          </a:rPr>
                          <m:t>𝑇</m:t>
                        </m:r>
                      </m:sup>
                    </m:sSup>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a:solidFill>
                                  <a:srgbClr val="FF0000"/>
                                </a:solidFill>
                                <a:latin typeface="Cambria Math"/>
                              </a:rPr>
                              <m:t>𝐝</m:t>
                            </m:r>
                          </m:e>
                        </m:acc>
                      </m:e>
                      <m:sub>
                        <m:r>
                          <a:rPr lang="en-US" b="0" i="1">
                            <a:solidFill>
                              <a:srgbClr val="FF0000"/>
                            </a:solidFill>
                            <a:latin typeface="Cambria Math"/>
                          </a:rPr>
                          <m:t>𝑘</m:t>
                        </m:r>
                      </m:sub>
                    </m:sSub>
                    <m:r>
                      <a:rPr lang="en-US" b="1" i="1">
                        <a:latin typeface="Cambria Math"/>
                      </a:rPr>
                      <m:t> </m:t>
                    </m:r>
                  </m:oMath>
                </a14:m>
                <a:endParaRPr lang="en-US" i="1" dirty="0" smtClean="0">
                  <a:latin typeface="Cambria Math"/>
                </a:endParaRPr>
              </a:p>
              <a:p>
                <a:pPr marL="0" indent="0">
                  <a:buNone/>
                </a:pPr>
                <a:r>
                  <a:rPr lang="en-US" b="1" dirty="0" smtClean="0"/>
                  <a:t>		 </a:t>
                </a:r>
                <a14:m>
                  <m:oMath xmlns:m="http://schemas.openxmlformats.org/officeDocument/2006/math">
                    <m:sSub>
                      <m:sSubPr>
                        <m:ctrlPr>
                          <a:rPr lang="en-US" b="1" i="1" smtClean="0">
                            <a:solidFill>
                              <a:srgbClr val="FF0000"/>
                            </a:solidFill>
                            <a:latin typeface="Cambria Math"/>
                          </a:rPr>
                        </m:ctrlPr>
                      </m:sSubPr>
                      <m:e>
                        <m:r>
                          <a:rPr lang="en-US" b="1" i="0" smtClean="0">
                            <a:solidFill>
                              <a:srgbClr val="FF0000"/>
                            </a:solidFill>
                            <a:latin typeface="Cambria Math"/>
                          </a:rPr>
                          <m:t>     </m:t>
                        </m:r>
                        <m:r>
                          <a:rPr lang="en-US" b="1" i="0" smtClean="0">
                            <a:solidFill>
                              <a:srgbClr val="FF0000"/>
                            </a:solidFill>
                            <a:latin typeface="Cambria Math"/>
                          </a:rPr>
                          <m:t>𝐳</m:t>
                        </m:r>
                      </m:e>
                      <m:sub>
                        <m:r>
                          <a:rPr lang="en-US" b="0" i="1" smtClean="0">
                            <a:solidFill>
                              <a:srgbClr val="FF0000"/>
                            </a:solidFill>
                            <a:latin typeface="Cambria Math"/>
                          </a:rPr>
                          <m:t>𝑘</m:t>
                        </m:r>
                      </m:sub>
                    </m:sSub>
                    <m:r>
                      <a:rPr lang="en-US" b="1" i="1" smtClean="0">
                        <a:latin typeface="Cambria Math"/>
                      </a:rPr>
                      <m:t>=</m:t>
                    </m:r>
                    <m:sSub>
                      <m:sSubPr>
                        <m:ctrlPr>
                          <a:rPr lang="en-US" b="1" i="1" smtClean="0">
                            <a:solidFill>
                              <a:srgbClr val="FF0000"/>
                            </a:solidFill>
                            <a:latin typeface="Cambria Math"/>
                          </a:rPr>
                        </m:ctrlPr>
                      </m:sSubPr>
                      <m:e>
                        <m:r>
                          <a:rPr lang="en-US" b="1" i="0" smtClean="0">
                            <a:solidFill>
                              <a:srgbClr val="FF0000"/>
                            </a:solidFill>
                            <a:latin typeface="Cambria Math"/>
                          </a:rPr>
                          <m:t>𝐭</m:t>
                        </m:r>
                      </m:e>
                      <m:sub>
                        <m:r>
                          <a:rPr lang="en-US" b="0" i="1" smtClean="0">
                            <a:solidFill>
                              <a:srgbClr val="FF0000"/>
                            </a:solidFill>
                            <a:latin typeface="Cambria Math"/>
                          </a:rPr>
                          <m:t>𝑘</m:t>
                        </m:r>
                      </m:sub>
                    </m:sSub>
                  </m:oMath>
                </a14:m>
                <a:endParaRPr lang="en-US" b="1" dirty="0" smtClean="0"/>
              </a:p>
              <a:p>
                <a:pPr marL="0" indent="0">
                  <a:buNone/>
                </a:pPr>
                <a:endParaRPr lang="en-US" sz="2000" i="1" dirty="0">
                  <a:latin typeface="Cambria Math"/>
                  <a:ea typeface="Cambria Math"/>
                </a:endParaRPr>
              </a:p>
              <a:p>
                <a:pPr marL="0" indent="0">
                  <a:buNone/>
                </a:pPr>
                <a:r>
                  <a:rPr lang="en-US" dirty="0" smtClean="0">
                    <a:ea typeface="Cambria Math"/>
                  </a:rPr>
                  <a:t>		      </a:t>
                </a:r>
                <a14:m>
                  <m:oMath xmlns:m="http://schemas.openxmlformats.org/officeDocument/2006/math">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4" name="Rectangle 3"/>
          <p:cNvSpPr/>
          <p:nvPr/>
        </p:nvSpPr>
        <p:spPr>
          <a:xfrm>
            <a:off x="5715000" y="1600200"/>
            <a:ext cx="2209800" cy="17526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71600" y="4648200"/>
            <a:ext cx="4038600" cy="1447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1752600" y="4847272"/>
                <a:ext cx="5673154" cy="1477328"/>
              </a:xfrm>
              <a:prstGeom prst="rect">
                <a:avLst/>
              </a:prstGeom>
              <a:solidFill>
                <a:schemeClr val="bg1"/>
              </a:solidFill>
              <a:ln w="28575">
                <a:solidFill>
                  <a:schemeClr val="accent5">
                    <a:lumMod val="75000"/>
                  </a:schemeClr>
                </a:solidFill>
              </a:ln>
            </p:spPr>
            <p:txBody>
              <a:bodyPr wrap="square" rtlCol="0">
                <a:spAutoFit/>
              </a:bodyPr>
              <a:lstStyle>
                <a:defPPr>
                  <a:defRPr lang="en-US"/>
                </a:defPPr>
                <a:lvl1pPr>
                  <a:defRPr sz="3000"/>
                </a:lvl1pPr>
              </a:lstStyle>
              <a:p>
                <a:r>
                  <a:rPr lang="en-US" dirty="0" smtClean="0"/>
                  <a:t>Auxiliary variable </a:t>
                </a:r>
                <a14:m>
                  <m:oMath xmlns:m="http://schemas.openxmlformats.org/officeDocument/2006/math">
                    <m:sSub>
                      <m:sSubPr>
                        <m:ctrlPr>
                          <a:rPr lang="en-US" b="1" i="1" smtClean="0">
                            <a:latin typeface="Cambria Math"/>
                          </a:rPr>
                        </m:ctrlPr>
                      </m:sSubPr>
                      <m:e>
                        <m:r>
                          <a:rPr lang="en-US" b="1" i="0" smtClean="0">
                            <a:latin typeface="Cambria Math"/>
                          </a:rPr>
                          <m:t>𝐬</m:t>
                        </m:r>
                      </m:e>
                      <m:sub>
                        <m:r>
                          <a:rPr lang="en-US" b="1" i="0" smtClean="0">
                            <a:latin typeface="Cambria Math"/>
                          </a:rPr>
                          <m:t>𝐤</m:t>
                        </m:r>
                      </m:sub>
                    </m:sSub>
                  </m:oMath>
                </a14:m>
                <a:endParaRPr lang="en-US" b="1" dirty="0" smtClean="0"/>
              </a:p>
              <a:p>
                <a14:m>
                  <m:oMath xmlns:m="http://schemas.openxmlformats.org/officeDocument/2006/math">
                    <m:r>
                      <a:rPr lang="en-US" b="1" i="0" smtClean="0">
                        <a:latin typeface="Cambria Math"/>
                      </a:rPr>
                      <m:t>𝚽</m:t>
                    </m:r>
                  </m:oMath>
                </a14:m>
                <a:r>
                  <a:rPr lang="en-US" dirty="0" smtClean="0"/>
                  <a:t> allows small </a:t>
                </a:r>
                <a:r>
                  <a:rPr lang="en-US" dirty="0"/>
                  <a:t>spatial support of the </a:t>
                </a:r>
                <a:r>
                  <a:rPr lang="en-US" dirty="0" smtClean="0"/>
                  <a:t>filter</a:t>
                </a:r>
              </a:p>
            </p:txBody>
          </p:sp>
        </mc:Choice>
        <mc:Fallback xmlns="">
          <p:sp>
            <p:nvSpPr>
              <p:cNvPr id="6" name="TextBox 5"/>
              <p:cNvSpPr txBox="1">
                <a:spLocks noRot="1" noChangeAspect="1" noMove="1" noResize="1" noEditPoints="1" noAdjustHandles="1" noChangeArrowheads="1" noChangeShapeType="1" noTextEdit="1"/>
              </p:cNvSpPr>
              <p:nvPr/>
            </p:nvSpPr>
            <p:spPr>
              <a:xfrm>
                <a:off x="1752600" y="4847272"/>
                <a:ext cx="5673154" cy="1477328"/>
              </a:xfrm>
              <a:prstGeom prst="rect">
                <a:avLst/>
              </a:prstGeom>
              <a:blipFill rotWithShape="1">
                <a:blip r:embed="rId3"/>
                <a:stretch>
                  <a:fillRect l="-2353" t="-4032" b="-10484"/>
                </a:stretch>
              </a:blipFill>
              <a:ln w="28575">
                <a:solidFill>
                  <a:schemeClr val="accent5">
                    <a:lumMod val="75000"/>
                  </a:schemeClr>
                </a:solidFill>
              </a:ln>
            </p:spPr>
            <p:txBody>
              <a:bodyPr/>
              <a:lstStyle/>
              <a:p>
                <a:r>
                  <a:rPr lang="en-US">
                    <a:noFill/>
                  </a:rPr>
                  <a:t> </a:t>
                </a:r>
              </a:p>
            </p:txBody>
          </p:sp>
        </mc:Fallback>
      </mc:AlternateContent>
      <p:sp>
        <p:nvSpPr>
          <p:cNvPr id="7" name="Rectangle 6"/>
          <p:cNvSpPr/>
          <p:nvPr/>
        </p:nvSpPr>
        <p:spPr>
          <a:xfrm>
            <a:off x="2628900" y="1676400"/>
            <a:ext cx="1752600" cy="16764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64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t>Objective </a:t>
            </a:r>
            <a:r>
              <a:rPr lang="en-US" b="1" dirty="0" smtClean="0"/>
              <a:t>Reformulation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r>
                                <a:rPr lang="en-US" b="1" i="0" smtClean="0">
                                  <a:solidFill>
                                    <a:srgbClr val="FF0000"/>
                                  </a:solidFill>
                                  <a:latin typeface="Cambria Math"/>
                                </a:rPr>
                                <m:t>𝐝</m:t>
                              </m:r>
                              <m:r>
                                <a:rPr lang="en-US" b="1" i="0" smtClean="0">
                                  <a:solidFill>
                                    <a:srgbClr val="FF0000"/>
                                  </a:solidFill>
                                  <a:latin typeface="Cambria Math"/>
                                </a:rPr>
                                <m:t>,</m:t>
                              </m:r>
                              <m:r>
                                <a:rPr lang="en-US" b="1" i="0" smtClean="0">
                                  <a:solidFill>
                                    <a:srgbClr val="FF0000"/>
                                  </a:solidFill>
                                  <a:latin typeface="Cambria Math"/>
                                </a:rPr>
                                <m:t>𝐬</m:t>
                              </m:r>
                              <m:r>
                                <a:rPr lang="en-US" b="1" i="0" smtClean="0">
                                  <a:solidFill>
                                    <a:srgbClr val="FF0000"/>
                                  </a:solidFill>
                                  <a:latin typeface="Cambria Math"/>
                                </a:rPr>
                                <m:t>,</m:t>
                              </m:r>
                              <m:r>
                                <a:rPr lang="en-US" b="1" i="0" smtClean="0">
                                  <a:solidFill>
                                    <a:srgbClr val="FF0000"/>
                                  </a:solidFill>
                                  <a:latin typeface="Cambria Math"/>
                                </a:rPr>
                                <m:t>𝐳</m:t>
                              </m:r>
                              <m:r>
                                <a:rPr lang="en-US" b="1" i="0" smtClean="0">
                                  <a:solidFill>
                                    <a:srgbClr val="FF0000"/>
                                  </a:solidFill>
                                  <a:latin typeface="Cambria Math"/>
                                </a:rPr>
                                <m:t>,</m:t>
                              </m:r>
                              <m:r>
                                <a:rPr lang="en-US" b="1" i="0" smtClean="0">
                                  <a:solidFill>
                                    <a:srgbClr val="FF0000"/>
                                  </a:solidFill>
                                  <a:latin typeface="Cambria Math"/>
                                </a:rPr>
                                <m:t>𝐭</m:t>
                              </m:r>
                              <m:r>
                                <a:rPr lang="en-US" b="1" i="1" smtClean="0">
                                  <a:solidFill>
                                    <a:srgbClr val="FF0000"/>
                                  </a:solidFill>
                                  <a:latin typeface="Cambria Math"/>
                                </a:rPr>
                                <m:t> </m:t>
                              </m:r>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a:latin typeface="Cambria Math"/>
                                </a:rPr>
                              </m:ctrlPr>
                            </m:sSubSupPr>
                            <m:e>
                              <m:d>
                                <m:dPr>
                                  <m:begChr m:val="‖"/>
                                  <m:endChr m:val="‖"/>
                                  <m:ctrlPr>
                                    <a:rPr lang="en-US" i="1">
                                      <a:latin typeface="Cambria Math"/>
                                    </a:rPr>
                                  </m:ctrlPr>
                                </m:dPr>
                                <m:e>
                                  <m:acc>
                                    <m:accPr>
                                      <m:chr m:val="̂"/>
                                      <m:ctrlPr>
                                        <a:rPr lang="en-US" i="1" smtClean="0">
                                          <a:latin typeface="Cambria Math"/>
                                        </a:rPr>
                                      </m:ctrlPr>
                                    </m:accPr>
                                    <m:e>
                                      <m:r>
                                        <a:rPr lang="en-US" b="1" i="0" smtClean="0">
                                          <a:latin typeface="Cambria Math"/>
                                        </a:rPr>
                                        <m:t>𝐱</m:t>
                                      </m:r>
                                    </m:e>
                                  </m:acc>
                                  <m:r>
                                    <a:rPr lang="en-US" i="1">
                                      <a:latin typeface="Cambria Math"/>
                                    </a:rPr>
                                    <m:t>−</m:t>
                                  </m:r>
                                  <m:nary>
                                    <m:naryPr>
                                      <m:chr m:val="∑"/>
                                      <m:ctrlPr>
                                        <a:rPr lang="en-US" i="1">
                                          <a:latin typeface="Cambria Math"/>
                                        </a:rPr>
                                      </m:ctrlPr>
                                    </m:naryPr>
                                    <m:sub>
                                      <m:r>
                                        <m:rPr>
                                          <m:brk m:alnAt="23"/>
                                        </m:rPr>
                                        <a:rPr lang="en-US" i="1">
                                          <a:latin typeface="Cambria Math"/>
                                        </a:rPr>
                                        <m:t>𝑘</m:t>
                                      </m:r>
                                      <m:r>
                                        <a:rPr lang="en-US" i="1">
                                          <a:latin typeface="Cambria Math"/>
                                        </a:rPr>
                                        <m:t>=1</m:t>
                                      </m:r>
                                    </m:sub>
                                    <m:sup>
                                      <m:r>
                                        <a:rPr lang="en-US" i="1">
                                          <a:latin typeface="Cambria Math"/>
                                        </a:rPr>
                                        <m:t>𝐾</m:t>
                                      </m:r>
                                    </m:sup>
                                    <m:e>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𝐝</m:t>
                                              </m:r>
                                            </m:e>
                                          </m:acc>
                                        </m:e>
                                        <m:sub>
                                          <m:r>
                                            <a:rPr lang="en-US" b="0" i="1" smtClean="0">
                                              <a:solidFill>
                                                <a:srgbClr val="FF0000"/>
                                              </a:solidFill>
                                              <a:latin typeface="Cambria Math"/>
                                            </a:rPr>
                                            <m:t>𝑘</m:t>
                                          </m:r>
                                        </m:sub>
                                      </m:sSub>
                                      <m:r>
                                        <a:rPr lang="en-US" b="1" i="1" smtClean="0">
                                          <a:latin typeface="Cambria Math"/>
                                        </a:rPr>
                                        <m:t> </m:t>
                                      </m:r>
                                      <m:r>
                                        <a:rPr lang="en-US" b="1" i="1" smtClean="0">
                                          <a:latin typeface="Cambria Math"/>
                                          <a:sym typeface="Wingdings"/>
                                        </a:rPr>
                                        <m:t></m:t>
                                      </m:r>
                                    </m:e>
                                  </m:nary>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i="0" smtClean="0">
                                              <a:solidFill>
                                                <a:srgbClr val="FF0000"/>
                                              </a:solidFill>
                                              <a:latin typeface="Cambria Math"/>
                                            </a:rPr>
                                            <m:t>𝐳</m:t>
                                          </m:r>
                                        </m:e>
                                      </m:acc>
                                    </m:e>
                                    <m:sub>
                                      <m:r>
                                        <a:rPr lang="en-US" b="0" i="1" smtClean="0">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m:t>
                          </m:r>
                          <m:sSub>
                            <m:sSubPr>
                              <m:ctrlPr>
                                <a:rPr lang="en-US" i="1">
                                  <a:latin typeface="Cambria Math"/>
                                </a:rPr>
                              </m:ctrlPr>
                            </m:sSubPr>
                            <m:e>
                              <m:r>
                                <a:rPr lang="en-US" i="1">
                                  <a:latin typeface="Cambria Math"/>
                                </a:rPr>
                                <m:t>𝛽</m:t>
                              </m:r>
                              <m:d>
                                <m:dPr>
                                  <m:begChr m:val="‖"/>
                                  <m:endChr m:val="‖"/>
                                  <m:ctrlPr>
                                    <a:rPr lang="en-US" i="1">
                                      <a:latin typeface="Cambria Math"/>
                                    </a:rPr>
                                  </m:ctrlPr>
                                </m:dPr>
                                <m:e>
                                  <m:sSub>
                                    <m:sSubPr>
                                      <m:ctrlPr>
                                        <a:rPr lang="en-US" i="1" smtClean="0">
                                          <a:solidFill>
                                            <a:srgbClr val="FF0000"/>
                                          </a:solidFill>
                                          <a:latin typeface="Cambria Math"/>
                                        </a:rPr>
                                      </m:ctrlPr>
                                    </m:sSubPr>
                                    <m:e>
                                      <m:r>
                                        <a:rPr lang="en-US" b="1" i="0" smtClean="0">
                                          <a:solidFill>
                                            <a:srgbClr val="FF0000"/>
                                          </a:solidFill>
                                          <a:latin typeface="Cambria Math"/>
                                        </a:rPr>
                                        <m:t>𝐭</m:t>
                                      </m:r>
                                    </m:e>
                                    <m:sub>
                                      <m:r>
                                        <a:rPr lang="en-US" i="1">
                                          <a:solidFill>
                                            <a:srgbClr val="FF0000"/>
                                          </a:solidFill>
                                          <a:latin typeface="Cambria Math"/>
                                        </a:rPr>
                                        <m:t>𝑘</m:t>
                                      </m:r>
                                    </m:sub>
                                  </m:sSub>
                                </m:e>
                              </m:d>
                            </m:e>
                            <m:sub>
                              <m:r>
                                <a:rPr lang="en-US" i="1">
                                  <a:latin typeface="Cambria Math"/>
                                </a:rPr>
                                <m:t>1</m:t>
                              </m:r>
                            </m:sub>
                          </m:sSub>
                        </m:e>
                      </m:func>
                    </m:oMath>
                  </m:oMathPara>
                </a14:m>
                <a:endParaRPr lang="en-US" sz="4800" dirty="0" smtClean="0"/>
              </a:p>
              <a:p>
                <a:pPr marL="0" indent="0">
                  <a:buNone/>
                </a:pPr>
                <a:endParaRPr lang="en-US" sz="2200" dirty="0"/>
              </a:p>
              <a:p>
                <a:pPr marL="0" indent="0">
                  <a:buNone/>
                </a:pPr>
                <a:r>
                  <a:rPr lang="en-US" dirty="0" smtClean="0"/>
                  <a:t>      Subject </a:t>
                </a:r>
                <a:r>
                  <a:rPr lang="en-US" dirty="0"/>
                  <a:t>to   </a:t>
                </a:r>
                <a14:m>
                  <m:oMath xmlns:m="http://schemas.openxmlformats.org/officeDocument/2006/math">
                    <m:sSubSup>
                      <m:sSubSupPr>
                        <m:ctrlPr>
                          <a:rPr lang="en-US" i="1">
                            <a:latin typeface="Cambria Math"/>
                          </a:rPr>
                        </m:ctrlPr>
                      </m:sSubSupPr>
                      <m:e>
                        <m:d>
                          <m:dPr>
                            <m:begChr m:val="‖"/>
                            <m:endChr m:val="‖"/>
                            <m:ctrlPr>
                              <a:rPr lang="en-US" i="1">
                                <a:latin typeface="Cambria Math"/>
                              </a:rPr>
                            </m:ctrlPr>
                          </m:dPr>
                          <m:e>
                            <m:sSub>
                              <m:sSubPr>
                                <m:ctrlPr>
                                  <a:rPr lang="en-US" i="1">
                                    <a:solidFill>
                                      <a:srgbClr val="FF0000"/>
                                    </a:solidFill>
                                    <a:latin typeface="Cambria Math"/>
                                  </a:rPr>
                                </m:ctrlPr>
                              </m:sSubPr>
                              <m:e>
                                <m:r>
                                  <a:rPr lang="en-US" b="1" i="0" smtClean="0">
                                    <a:solidFill>
                                      <a:srgbClr val="FF0000"/>
                                    </a:solidFill>
                                    <a:latin typeface="Cambria Math"/>
                                  </a:rPr>
                                  <m:t>𝐬</m:t>
                                </m:r>
                              </m:e>
                              <m:sub>
                                <m:r>
                                  <a:rPr lang="en-US" i="1">
                                    <a:solidFill>
                                      <a:srgbClr val="FF0000"/>
                                    </a:solidFill>
                                    <a:latin typeface="Cambria Math"/>
                                  </a:rPr>
                                  <m:t>𝑘</m:t>
                                </m:r>
                              </m:sub>
                            </m:sSub>
                          </m:e>
                        </m:d>
                      </m:e>
                      <m:sub>
                        <m:r>
                          <a:rPr lang="en-US" i="1">
                            <a:latin typeface="Cambria Math"/>
                          </a:rPr>
                          <m:t>2</m:t>
                        </m:r>
                      </m:sub>
                      <m:sup>
                        <m:r>
                          <a:rPr lang="en-US" i="1">
                            <a:latin typeface="Cambria Math"/>
                          </a:rPr>
                          <m:t>2</m:t>
                        </m:r>
                      </m:sup>
                    </m:sSubSup>
                    <m:r>
                      <a:rPr lang="en-US" i="1">
                        <a:latin typeface="Cambria Math"/>
                      </a:rPr>
                      <m:t>≤1     </m:t>
                    </m:r>
                  </m:oMath>
                </a14:m>
                <a:endParaRPr lang="en-US" i="1" dirty="0" smtClean="0">
                  <a:latin typeface="Cambria Math"/>
                </a:endParaRPr>
              </a:p>
              <a:p>
                <a:pPr marL="0" indent="0">
                  <a:buNone/>
                </a:pPr>
                <a:r>
                  <a:rPr lang="en-US" b="0" dirty="0" smtClean="0"/>
                  <a:t>		      </a:t>
                </a:r>
                <a14:m>
                  <m:oMath xmlns:m="http://schemas.openxmlformats.org/officeDocument/2006/math">
                    <m:sSub>
                      <m:sSubPr>
                        <m:ctrlPr>
                          <a:rPr lang="en-US" b="0" i="1" smtClean="0">
                            <a:solidFill>
                              <a:srgbClr val="FF0000"/>
                            </a:solidFill>
                            <a:latin typeface="Cambria Math"/>
                          </a:rPr>
                        </m:ctrlPr>
                      </m:sSubPr>
                      <m:e>
                        <m:r>
                          <a:rPr lang="en-US" b="1" i="0" smtClean="0">
                            <a:solidFill>
                              <a:srgbClr val="FF0000"/>
                            </a:solidFill>
                            <a:latin typeface="Cambria Math"/>
                          </a:rPr>
                          <m:t>𝐬</m:t>
                        </m:r>
                      </m:e>
                      <m:sub>
                        <m:r>
                          <a:rPr lang="en-US" b="0" i="1" smtClean="0">
                            <a:solidFill>
                              <a:srgbClr val="FF0000"/>
                            </a:solidFill>
                            <a:latin typeface="Cambria Math"/>
                          </a:rPr>
                          <m:t>𝑘</m:t>
                        </m:r>
                      </m:sub>
                    </m:sSub>
                    <m:r>
                      <a:rPr lang="en-US" b="0" i="1" smtClean="0">
                        <a:latin typeface="Cambria Math"/>
                      </a:rPr>
                      <m:t>=</m:t>
                    </m:r>
                    <m:sSup>
                      <m:sSupPr>
                        <m:ctrlPr>
                          <a:rPr lang="en-US" b="0" i="1" smtClean="0">
                            <a:latin typeface="Cambria Math"/>
                          </a:rPr>
                        </m:ctrlPr>
                      </m:sSupPr>
                      <m:e>
                        <m:r>
                          <a:rPr lang="en-US" b="1" i="0" smtClean="0">
                            <a:latin typeface="Cambria Math"/>
                          </a:rPr>
                          <m:t>𝚽</m:t>
                        </m:r>
                      </m:e>
                      <m:sup>
                        <m:r>
                          <a:rPr lang="en-US" b="0" i="1" smtClean="0">
                            <a:latin typeface="Cambria Math"/>
                          </a:rPr>
                          <m:t>𝑇</m:t>
                        </m:r>
                      </m:sup>
                    </m:sSup>
                    <m:sSub>
                      <m:sSubPr>
                        <m:ctrlPr>
                          <a:rPr lang="en-US" b="1" i="1" smtClean="0">
                            <a:solidFill>
                              <a:srgbClr val="FF0000"/>
                            </a:solidFill>
                            <a:latin typeface="Cambria Math"/>
                          </a:rPr>
                        </m:ctrlPr>
                      </m:sSubPr>
                      <m:e>
                        <m:acc>
                          <m:accPr>
                            <m:chr m:val="̂"/>
                            <m:ctrlPr>
                              <a:rPr lang="en-US" i="1">
                                <a:solidFill>
                                  <a:srgbClr val="FF0000"/>
                                </a:solidFill>
                                <a:latin typeface="Cambria Math"/>
                              </a:rPr>
                            </m:ctrlPr>
                          </m:accPr>
                          <m:e>
                            <m:r>
                              <a:rPr lang="en-US" b="1">
                                <a:solidFill>
                                  <a:srgbClr val="FF0000"/>
                                </a:solidFill>
                                <a:latin typeface="Cambria Math"/>
                              </a:rPr>
                              <m:t>𝐝</m:t>
                            </m:r>
                          </m:e>
                        </m:acc>
                      </m:e>
                      <m:sub>
                        <m:r>
                          <a:rPr lang="en-US" b="0" i="1">
                            <a:solidFill>
                              <a:srgbClr val="FF0000"/>
                            </a:solidFill>
                            <a:latin typeface="Cambria Math"/>
                          </a:rPr>
                          <m:t>𝑘</m:t>
                        </m:r>
                      </m:sub>
                    </m:sSub>
                    <m:r>
                      <a:rPr lang="en-US" b="1" i="1">
                        <a:latin typeface="Cambria Math"/>
                      </a:rPr>
                      <m:t> </m:t>
                    </m:r>
                  </m:oMath>
                </a14:m>
                <a:endParaRPr lang="en-US" i="1" dirty="0" smtClean="0">
                  <a:latin typeface="Cambria Math"/>
                </a:endParaRPr>
              </a:p>
              <a:p>
                <a:pPr marL="0" indent="0">
                  <a:buNone/>
                </a:pPr>
                <a:r>
                  <a:rPr lang="en-US" b="1" dirty="0" smtClean="0"/>
                  <a:t>		 </a:t>
                </a:r>
                <a14:m>
                  <m:oMath xmlns:m="http://schemas.openxmlformats.org/officeDocument/2006/math">
                    <m:sSub>
                      <m:sSubPr>
                        <m:ctrlPr>
                          <a:rPr lang="en-US" b="1" i="1" smtClean="0">
                            <a:solidFill>
                              <a:srgbClr val="FF0000"/>
                            </a:solidFill>
                            <a:latin typeface="Cambria Math"/>
                          </a:rPr>
                        </m:ctrlPr>
                      </m:sSubPr>
                      <m:e>
                        <m:r>
                          <a:rPr lang="en-US" b="1" i="0" smtClean="0">
                            <a:solidFill>
                              <a:srgbClr val="FF0000"/>
                            </a:solidFill>
                            <a:latin typeface="Cambria Math"/>
                          </a:rPr>
                          <m:t>     </m:t>
                        </m:r>
                        <m:r>
                          <a:rPr lang="en-US" b="1" i="0" smtClean="0">
                            <a:solidFill>
                              <a:srgbClr val="FF0000"/>
                            </a:solidFill>
                            <a:latin typeface="Cambria Math"/>
                          </a:rPr>
                          <m:t>𝐳</m:t>
                        </m:r>
                      </m:e>
                      <m:sub>
                        <m:r>
                          <a:rPr lang="en-US" b="0" i="1" smtClean="0">
                            <a:solidFill>
                              <a:srgbClr val="FF0000"/>
                            </a:solidFill>
                            <a:latin typeface="Cambria Math"/>
                          </a:rPr>
                          <m:t>𝑘</m:t>
                        </m:r>
                      </m:sub>
                    </m:sSub>
                    <m:r>
                      <a:rPr lang="en-US" b="1" i="1" smtClean="0">
                        <a:latin typeface="Cambria Math"/>
                      </a:rPr>
                      <m:t>=</m:t>
                    </m:r>
                    <m:sSub>
                      <m:sSubPr>
                        <m:ctrlPr>
                          <a:rPr lang="en-US" b="1" i="1" smtClean="0">
                            <a:solidFill>
                              <a:srgbClr val="FF0000"/>
                            </a:solidFill>
                            <a:latin typeface="Cambria Math"/>
                          </a:rPr>
                        </m:ctrlPr>
                      </m:sSubPr>
                      <m:e>
                        <m:r>
                          <a:rPr lang="en-US" b="1" i="0" smtClean="0">
                            <a:solidFill>
                              <a:srgbClr val="FF0000"/>
                            </a:solidFill>
                            <a:latin typeface="Cambria Math"/>
                          </a:rPr>
                          <m:t>𝐭</m:t>
                        </m:r>
                      </m:e>
                      <m:sub>
                        <m:r>
                          <a:rPr lang="en-US" b="0" i="1" smtClean="0">
                            <a:solidFill>
                              <a:srgbClr val="FF0000"/>
                            </a:solidFill>
                            <a:latin typeface="Cambria Math"/>
                          </a:rPr>
                          <m:t>𝑘</m:t>
                        </m:r>
                      </m:sub>
                    </m:sSub>
                  </m:oMath>
                </a14:m>
                <a:endParaRPr lang="en-US" b="1" dirty="0" smtClean="0"/>
              </a:p>
              <a:p>
                <a:pPr marL="0" indent="0">
                  <a:buNone/>
                </a:pPr>
                <a:endParaRPr lang="en-US" sz="2000" i="1" dirty="0">
                  <a:latin typeface="Cambria Math"/>
                  <a:ea typeface="Cambria Math"/>
                </a:endParaRPr>
              </a:p>
              <a:p>
                <a:pPr marL="0" indent="0">
                  <a:buNone/>
                </a:pPr>
                <a:r>
                  <a:rPr lang="en-US" dirty="0" smtClean="0">
                    <a:ea typeface="Cambria Math"/>
                  </a:rPr>
                  <a:t>		      </a:t>
                </a:r>
                <a14:m>
                  <m:oMath xmlns:m="http://schemas.openxmlformats.org/officeDocument/2006/math">
                    <m:r>
                      <a:rPr lang="en-US" i="1">
                        <a:latin typeface="Cambria Math"/>
                        <a:ea typeface="Cambria Math"/>
                      </a:rPr>
                      <m:t>∀</m:t>
                    </m:r>
                    <m:r>
                      <a:rPr lang="en-US" i="1">
                        <a:latin typeface="Cambria Math"/>
                        <a:ea typeface="Cambria Math"/>
                      </a:rPr>
                      <m:t>𝑘</m:t>
                    </m:r>
                    <m:r>
                      <a:rPr lang="en-US" i="1">
                        <a:latin typeface="Cambria Math"/>
                        <a:ea typeface="Cambria Math"/>
                      </a:rPr>
                      <m:t>∈{1,…,</m:t>
                    </m:r>
                    <m:r>
                      <a:rPr lang="en-US" i="1">
                        <a:latin typeface="Cambria Math"/>
                        <a:ea typeface="Cambria Math"/>
                      </a:rPr>
                      <m:t>𝐾</m:t>
                    </m:r>
                    <m:r>
                      <a:rPr lang="en-US" i="1">
                        <a:latin typeface="Cambria Math"/>
                        <a:ea typeface="Cambria Math"/>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5" name="Rectangle 4"/>
          <p:cNvSpPr/>
          <p:nvPr/>
        </p:nvSpPr>
        <p:spPr>
          <a:xfrm>
            <a:off x="914400" y="3409950"/>
            <a:ext cx="5795999" cy="12382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 y="5302597"/>
            <a:ext cx="5795999" cy="12382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4953000" y="3886200"/>
                <a:ext cx="3810000" cy="1938992"/>
              </a:xfrm>
              <a:prstGeom prst="rect">
                <a:avLst/>
              </a:prstGeom>
              <a:solidFill>
                <a:schemeClr val="bg1"/>
              </a:solidFill>
              <a:ln w="28575">
                <a:solidFill>
                  <a:schemeClr val="accent5">
                    <a:lumMod val="75000"/>
                  </a:schemeClr>
                </a:solidFill>
              </a:ln>
            </p:spPr>
            <p:txBody>
              <a:bodyPr wrap="square" rtlCol="0">
                <a:spAutoFit/>
              </a:bodyPr>
              <a:lstStyle/>
              <a:p>
                <a:r>
                  <a:rPr lang="en-US" sz="3000" dirty="0" smtClean="0">
                    <a:sym typeface="Wingdings" panose="05000000000000000000" pitchFamily="2" charset="2"/>
                  </a:rPr>
                  <a:t>Auxiliary variable </a:t>
                </a:r>
                <a14:m>
                  <m:oMath xmlns:m="http://schemas.openxmlformats.org/officeDocument/2006/math">
                    <m:sSub>
                      <m:sSubPr>
                        <m:ctrlPr>
                          <a:rPr lang="en-US" sz="3000" b="0" i="1" smtClean="0">
                            <a:latin typeface="Cambria Math"/>
                            <a:sym typeface="Wingdings" panose="05000000000000000000" pitchFamily="2" charset="2"/>
                          </a:rPr>
                        </m:ctrlPr>
                      </m:sSubPr>
                      <m:e>
                        <m:r>
                          <a:rPr lang="en-US" sz="3000" b="1" i="0" smtClean="0">
                            <a:latin typeface="Cambria Math"/>
                            <a:sym typeface="Wingdings" panose="05000000000000000000" pitchFamily="2" charset="2"/>
                          </a:rPr>
                          <m:t>𝐭</m:t>
                        </m:r>
                      </m:e>
                      <m:sub>
                        <m:r>
                          <a:rPr lang="en-US" sz="3000" b="0" i="1" smtClean="0">
                            <a:latin typeface="Cambria Math"/>
                            <a:sym typeface="Wingdings" panose="05000000000000000000" pitchFamily="2" charset="2"/>
                          </a:rPr>
                          <m:t>𝑘</m:t>
                        </m:r>
                      </m:sub>
                    </m:sSub>
                  </m:oMath>
                </a14:m>
                <a:r>
                  <a:rPr lang="en-US" sz="3000" dirty="0" smtClean="0">
                    <a:sym typeface="Wingdings" panose="05000000000000000000" pitchFamily="2" charset="2"/>
                  </a:rPr>
                  <a:t> to separate </a:t>
                </a:r>
                <a:r>
                  <a:rPr lang="en-US" sz="3000" dirty="0">
                    <a:sym typeface="Wingdings" panose="05000000000000000000" pitchFamily="2" charset="2"/>
                  </a:rPr>
                  <a:t>the convolution from </a:t>
                </a:r>
                <a14:m>
                  <m:oMath xmlns:m="http://schemas.openxmlformats.org/officeDocument/2006/math">
                    <m:sSub>
                      <m:sSubPr>
                        <m:ctrlPr>
                          <a:rPr lang="en-US" sz="3000" i="1">
                            <a:latin typeface="Cambria Math"/>
                            <a:sym typeface="Wingdings" panose="05000000000000000000" pitchFamily="2" charset="2"/>
                          </a:rPr>
                        </m:ctrlPr>
                      </m:sSubPr>
                      <m:e>
                        <m:r>
                          <a:rPr lang="en-US" sz="3000" i="1">
                            <a:latin typeface="Cambria Math"/>
                            <a:sym typeface="Wingdings" panose="05000000000000000000" pitchFamily="2" charset="2"/>
                          </a:rPr>
                          <m:t>𝐿</m:t>
                        </m:r>
                      </m:e>
                      <m:sub>
                        <m:r>
                          <a:rPr lang="en-US" sz="3000" i="1">
                            <a:latin typeface="Cambria Math"/>
                            <a:sym typeface="Wingdings" panose="05000000000000000000" pitchFamily="2" charset="2"/>
                          </a:rPr>
                          <m:t>1</m:t>
                        </m:r>
                      </m:sub>
                    </m:sSub>
                  </m:oMath>
                </a14:m>
                <a:r>
                  <a:rPr lang="en-US" sz="3000" dirty="0"/>
                  <a:t> regularization</a:t>
                </a:r>
              </a:p>
            </p:txBody>
          </p:sp>
        </mc:Choice>
        <mc:Fallback xmlns="">
          <p:sp>
            <p:nvSpPr>
              <p:cNvPr id="6" name="TextBox 5"/>
              <p:cNvSpPr txBox="1">
                <a:spLocks noRot="1" noChangeAspect="1" noMove="1" noResize="1" noEditPoints="1" noAdjustHandles="1" noChangeArrowheads="1" noChangeShapeType="1" noTextEdit="1"/>
              </p:cNvSpPr>
              <p:nvPr/>
            </p:nvSpPr>
            <p:spPr>
              <a:xfrm>
                <a:off x="4953000" y="3886200"/>
                <a:ext cx="3810000" cy="1938992"/>
              </a:xfrm>
              <a:prstGeom prst="rect">
                <a:avLst/>
              </a:prstGeom>
              <a:blipFill rotWithShape="1">
                <a:blip r:embed="rId3"/>
                <a:stretch>
                  <a:fillRect l="-3492" t="-3096" r="-2222" b="-7740"/>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816252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ADMM Approach</a:t>
            </a:r>
            <a:endParaRPr lang="en-US" b="1"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10848"/>
            <a:ext cx="8229600" cy="39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4759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Four Sub-problems</a:t>
            </a:r>
            <a:endParaRPr lang="en-US" b="1"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87" y="1524000"/>
            <a:ext cx="8670256" cy="1038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62" y="2796592"/>
            <a:ext cx="8524537" cy="956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32" y="3834896"/>
            <a:ext cx="8961693" cy="1165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15" y="5087185"/>
            <a:ext cx="8724900" cy="1056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3616504" y="5715020"/>
                <a:ext cx="44114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dirty="0" smtClean="0">
                          <a:latin typeface="Cambria Math"/>
                        </a:rPr>
                        <m:t>𝐝</m:t>
                      </m:r>
                    </m:oMath>
                  </m:oMathPara>
                </a14:m>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616504" y="5715020"/>
                <a:ext cx="441146" cy="461665"/>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7139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smtClean="0"/>
                  <a:t>Sub-problem </a:t>
                </a:r>
                <a14:m>
                  <m:oMath xmlns:m="http://schemas.openxmlformats.org/officeDocument/2006/math">
                    <m:r>
                      <a:rPr lang="en-US" b="1" i="0" dirty="0" smtClean="0">
                        <a:latin typeface="Cambria Math"/>
                      </a:rPr>
                      <m:t>𝐳</m:t>
                    </m:r>
                  </m:oMath>
                </a14:m>
                <a:endParaRPr lang="en-US" b="1"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10848"/>
            <a:ext cx="8229600" cy="39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705600" y="2819400"/>
            <a:ext cx="1447800" cy="6096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67000" y="3657600"/>
            <a:ext cx="4038600" cy="6096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09800" y="4267200"/>
            <a:ext cx="4953000" cy="76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4129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Sub-problem </a:t>
                </a:r>
                <a14:m>
                  <m:oMath xmlns:m="http://schemas.openxmlformats.org/officeDocument/2006/math">
                    <m:r>
                      <a:rPr lang="en-US" b="1" dirty="0">
                        <a:latin typeface="Cambria Math"/>
                      </a:rPr>
                      <m:t>𝐳</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229600" cy="3055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1915"/>
          <a:stretch/>
        </p:blipFill>
        <p:spPr bwMode="auto">
          <a:xfrm>
            <a:off x="1828800" y="5029200"/>
            <a:ext cx="5076825" cy="56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TextBox 4"/>
              <p:cNvSpPr txBox="1"/>
              <p:nvPr/>
            </p:nvSpPr>
            <p:spPr>
              <a:xfrm>
                <a:off x="2164290" y="5943600"/>
                <a:ext cx="4922310" cy="646331"/>
              </a:xfrm>
              <a:prstGeom prst="rect">
                <a:avLst/>
              </a:prstGeom>
              <a:noFill/>
              <a:ln w="28575">
                <a:solidFill>
                  <a:schemeClr val="accent5">
                    <a:lumMod val="75000"/>
                  </a:schemeClr>
                </a:solidFill>
              </a:ln>
            </p:spPr>
            <p:txBody>
              <a:bodyPr wrap="none" rtlCol="0">
                <a:spAutoFit/>
              </a:bodyPr>
              <a:lstStyle/>
              <a:p>
                <a:r>
                  <a:rPr lang="en-US" sz="3600" b="1" dirty="0" smtClean="0"/>
                  <a:t>A quadratic Problem in </a:t>
                </a:r>
                <a14:m>
                  <m:oMath xmlns:m="http://schemas.openxmlformats.org/officeDocument/2006/math">
                    <m:r>
                      <a:rPr lang="en-US" sz="3600" b="1" i="0" smtClean="0">
                        <a:latin typeface="Cambria Math"/>
                      </a:rPr>
                      <m:t>𝐳</m:t>
                    </m:r>
                  </m:oMath>
                </a14:m>
                <a:endParaRPr lang="en-US" sz="3600" b="1" dirty="0"/>
              </a:p>
            </p:txBody>
          </p:sp>
        </mc:Choice>
        <mc:Fallback>
          <p:sp>
            <p:nvSpPr>
              <p:cNvPr id="5" name="TextBox 4"/>
              <p:cNvSpPr txBox="1">
                <a:spLocks noRot="1" noChangeAspect="1" noMove="1" noResize="1" noEditPoints="1" noAdjustHandles="1" noChangeArrowheads="1" noChangeShapeType="1" noTextEdit="1"/>
              </p:cNvSpPr>
              <p:nvPr/>
            </p:nvSpPr>
            <p:spPr>
              <a:xfrm>
                <a:off x="2164290" y="5943600"/>
                <a:ext cx="4922310" cy="646331"/>
              </a:xfrm>
              <a:prstGeom prst="rect">
                <a:avLst/>
              </a:prstGeom>
              <a:blipFill rotWithShape="1">
                <a:blip r:embed="rId5"/>
                <a:stretch>
                  <a:fillRect l="-3444" t="-11712" b="-30631"/>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6215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smtClean="0"/>
                  <a:t>Sub-problem </a:t>
                </a:r>
                <a14:m>
                  <m:oMath xmlns:m="http://schemas.openxmlformats.org/officeDocument/2006/math">
                    <m:r>
                      <a:rPr lang="en-US" b="1" i="0" dirty="0" smtClean="0">
                        <a:latin typeface="Cambria Math"/>
                      </a:rPr>
                      <m:t>𝐭</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10848"/>
            <a:ext cx="8229600" cy="39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95625" y="2569368"/>
            <a:ext cx="3886200" cy="1066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71675" y="4343401"/>
            <a:ext cx="4953000" cy="69532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62125" y="3657600"/>
            <a:ext cx="4953000" cy="69532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3815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Sub-problem </a:t>
                </a:r>
                <a14:m>
                  <m:oMath xmlns:m="http://schemas.openxmlformats.org/officeDocument/2006/math">
                    <m:r>
                      <a:rPr lang="en-US" b="1" dirty="0">
                        <a:latin typeface="Cambria Math"/>
                      </a:rPr>
                      <m:t>𝐭</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112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1484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4199543"/>
            <a:ext cx="5553075" cy="753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TextBox 4"/>
              <p:cNvSpPr txBox="1"/>
              <p:nvPr/>
            </p:nvSpPr>
            <p:spPr>
              <a:xfrm>
                <a:off x="1600200" y="5486400"/>
                <a:ext cx="5538952" cy="646331"/>
              </a:xfrm>
              <a:prstGeom prst="rect">
                <a:avLst/>
              </a:prstGeom>
              <a:noFill/>
              <a:ln w="28575">
                <a:solidFill>
                  <a:schemeClr val="accent5">
                    <a:lumMod val="75000"/>
                  </a:schemeClr>
                </a:solidFill>
              </a:ln>
            </p:spPr>
            <p:txBody>
              <a:bodyPr wrap="none" rtlCol="0">
                <a:spAutoFit/>
              </a:bodyPr>
              <a:lstStyle/>
              <a:p>
                <a:r>
                  <a:rPr lang="en-US" sz="3600" b="1" dirty="0"/>
                  <a:t>A separable 1D Problem in </a:t>
                </a:r>
                <a14:m>
                  <m:oMath xmlns:m="http://schemas.openxmlformats.org/officeDocument/2006/math">
                    <m:r>
                      <a:rPr lang="en-US" sz="3600" b="1">
                        <a:latin typeface="Cambria Math"/>
                      </a:rPr>
                      <m:t>𝐭</m:t>
                    </m:r>
                  </m:oMath>
                </a14:m>
                <a:endParaRPr lang="en-US" sz="3600" b="1" dirty="0"/>
              </a:p>
            </p:txBody>
          </p:sp>
        </mc:Choice>
        <mc:Fallback>
          <p:sp>
            <p:nvSpPr>
              <p:cNvPr id="5" name="TextBox 4"/>
              <p:cNvSpPr txBox="1">
                <a:spLocks noRot="1" noChangeAspect="1" noMove="1" noResize="1" noEditPoints="1" noAdjustHandles="1" noChangeArrowheads="1" noChangeShapeType="1" noTextEdit="1"/>
              </p:cNvSpPr>
              <p:nvPr/>
            </p:nvSpPr>
            <p:spPr>
              <a:xfrm>
                <a:off x="1600200" y="5486400"/>
                <a:ext cx="5538952" cy="646331"/>
              </a:xfrm>
              <a:prstGeom prst="rect">
                <a:avLst/>
              </a:prstGeom>
              <a:blipFill rotWithShape="1">
                <a:blip r:embed="rId5"/>
                <a:stretch>
                  <a:fillRect l="-3176" t="-11712" b="-30631"/>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80319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smtClean="0"/>
                  <a:t>Sub-problem </a:t>
                </a:r>
                <a14:m>
                  <m:oMath xmlns:m="http://schemas.openxmlformats.org/officeDocument/2006/math">
                    <m:r>
                      <a:rPr lang="en-US" b="1" i="0" dirty="0" smtClean="0">
                        <a:latin typeface="Cambria Math"/>
                      </a:rPr>
                      <m:t>𝐝</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10848"/>
            <a:ext cx="8229600" cy="39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6715124" y="2590800"/>
            <a:ext cx="1285875" cy="1066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0" y="5038724"/>
            <a:ext cx="3810000" cy="82867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65132" y="3648077"/>
            <a:ext cx="1845468" cy="69532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2245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t>Sub-problem </a:t>
                </a:r>
                <a14:m>
                  <m:oMath xmlns:m="http://schemas.openxmlformats.org/officeDocument/2006/math">
                    <m:r>
                      <a:rPr lang="en-US" b="1" dirty="0">
                        <a:latin typeface="Cambria Math"/>
                      </a:rPr>
                      <m:t>𝐝</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05000"/>
            <a:ext cx="8229600" cy="3432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 name="TextBox 3"/>
              <p:cNvSpPr txBox="1"/>
              <p:nvPr/>
            </p:nvSpPr>
            <p:spPr>
              <a:xfrm>
                <a:off x="2164290" y="5791200"/>
                <a:ext cx="4922310" cy="646331"/>
              </a:xfrm>
              <a:prstGeom prst="rect">
                <a:avLst/>
              </a:prstGeom>
              <a:noFill/>
              <a:ln w="28575">
                <a:solidFill>
                  <a:schemeClr val="accent5">
                    <a:lumMod val="75000"/>
                  </a:schemeClr>
                </a:solidFill>
              </a:ln>
            </p:spPr>
            <p:txBody>
              <a:bodyPr wrap="none" rtlCol="0">
                <a:spAutoFit/>
              </a:bodyPr>
              <a:lstStyle/>
              <a:p>
                <a:r>
                  <a:rPr lang="en-US" sz="3600" b="1" dirty="0" smtClean="0"/>
                  <a:t>A quadratic Problem in </a:t>
                </a:r>
                <a14:m>
                  <m:oMath xmlns:m="http://schemas.openxmlformats.org/officeDocument/2006/math">
                    <m:r>
                      <a:rPr lang="en-US" sz="3600" b="1" i="0" smtClean="0">
                        <a:latin typeface="Cambria Math"/>
                      </a:rPr>
                      <m:t>𝐝</m:t>
                    </m:r>
                  </m:oMath>
                </a14:m>
                <a:endParaRPr lang="en-US" sz="3600" b="1" dirty="0"/>
              </a:p>
            </p:txBody>
          </p:sp>
        </mc:Choice>
        <mc:Fallback>
          <p:sp>
            <p:nvSpPr>
              <p:cNvPr id="4" name="TextBox 3"/>
              <p:cNvSpPr txBox="1">
                <a:spLocks noRot="1" noChangeAspect="1" noMove="1" noResize="1" noEditPoints="1" noAdjustHandles="1" noChangeArrowheads="1" noChangeShapeType="1" noTextEdit="1"/>
              </p:cNvSpPr>
              <p:nvPr/>
            </p:nvSpPr>
            <p:spPr>
              <a:xfrm>
                <a:off x="2164290" y="5791200"/>
                <a:ext cx="4922310" cy="646331"/>
              </a:xfrm>
              <a:prstGeom prst="rect">
                <a:avLst/>
              </a:prstGeom>
              <a:blipFill rotWithShape="1">
                <a:blip r:embed="rId4"/>
                <a:stretch>
                  <a:fillRect l="-3444" t="-11712" b="-30631"/>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18119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How to encode this image?</a:t>
            </a:r>
            <a:endParaRPr lang="en-US" b="1" dirty="0"/>
          </a:p>
        </p:txBody>
      </p:sp>
      <p:grpSp>
        <p:nvGrpSpPr>
          <p:cNvPr id="3" name="Group 2"/>
          <p:cNvGrpSpPr/>
          <p:nvPr/>
        </p:nvGrpSpPr>
        <p:grpSpPr>
          <a:xfrm>
            <a:off x="2667000" y="2209800"/>
            <a:ext cx="3581400" cy="2971800"/>
            <a:chOff x="1978676" y="2057400"/>
            <a:chExt cx="4874706" cy="419100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676" y="2057400"/>
              <a:ext cx="24409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1" y="2057400"/>
              <a:ext cx="243378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21666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smtClean="0"/>
                  <a:t>Sub-problem </a:t>
                </a:r>
                <a14:m>
                  <m:oMath xmlns:m="http://schemas.openxmlformats.org/officeDocument/2006/math">
                    <m:r>
                      <a:rPr lang="en-US" b="1" i="0" dirty="0" smtClean="0">
                        <a:latin typeface="Cambria Math"/>
                      </a:rPr>
                      <m:t>𝐬</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10848"/>
            <a:ext cx="8229600" cy="39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95624" y="2543176"/>
            <a:ext cx="5286375" cy="10668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28800" y="5067300"/>
            <a:ext cx="4953000" cy="8001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43700" y="3657600"/>
            <a:ext cx="1905000" cy="69532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00200" y="3733800"/>
            <a:ext cx="1905000" cy="69532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024" y="5180020"/>
            <a:ext cx="3686176" cy="611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2590423" y="6019800"/>
                <a:ext cx="3886577" cy="646331"/>
              </a:xfrm>
              <a:prstGeom prst="rect">
                <a:avLst/>
              </a:prstGeom>
              <a:noFill/>
              <a:ln w="28575">
                <a:solidFill>
                  <a:schemeClr val="accent5">
                    <a:lumMod val="75000"/>
                  </a:schemeClr>
                </a:solidFill>
              </a:ln>
            </p:spPr>
            <p:txBody>
              <a:bodyPr wrap="none" rtlCol="0">
                <a:spAutoFit/>
              </a:bodyPr>
              <a:lstStyle/>
              <a:p>
                <a:r>
                  <a:rPr lang="en-US" sz="3600" b="1" dirty="0" smtClean="0"/>
                  <a:t>QCQP problem in </a:t>
                </a:r>
                <a14:m>
                  <m:oMath xmlns:m="http://schemas.openxmlformats.org/officeDocument/2006/math">
                    <m:r>
                      <a:rPr lang="en-US" sz="3600" b="1" i="0" smtClean="0">
                        <a:latin typeface="Cambria Math"/>
                      </a:rPr>
                      <m:t>𝐬</m:t>
                    </m:r>
                  </m:oMath>
                </a14:m>
                <a:endParaRPr lang="en-US" sz="36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2590423" y="6019800"/>
                <a:ext cx="3886577" cy="646331"/>
              </a:xfrm>
              <a:prstGeom prst="rect">
                <a:avLst/>
              </a:prstGeom>
              <a:blipFill rotWithShape="1">
                <a:blip r:embed="rId5"/>
                <a:stretch>
                  <a:fillRect l="-4510" t="-11712" b="-29730"/>
                </a:stretch>
              </a:blipFill>
              <a:ln w="28575">
                <a:solidFill>
                  <a:schemeClr val="accent5">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5422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Combining the </a:t>
            </a:r>
            <a:r>
              <a:rPr lang="en-US" b="1" dirty="0" smtClean="0"/>
              <a:t>Sub-problems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0" y="1722437"/>
                <a:ext cx="8229600" cy="4525963"/>
              </a:xfrm>
            </p:spPr>
            <p:txBody>
              <a:bodyPr>
                <a:normAutofit/>
              </a:bodyPr>
              <a:lstStyle/>
              <a:p>
                <a:pPr marL="0" indent="0">
                  <a:buNone/>
                </a:pPr>
                <a:r>
                  <a:rPr lang="en-US" dirty="0" smtClean="0"/>
                  <a:t>Initialize </a:t>
                </a:r>
                <a14:m>
                  <m:oMath xmlns:m="http://schemas.openxmlformats.org/officeDocument/2006/math">
                    <m:r>
                      <a:rPr lang="en-US" b="1" i="0" smtClean="0">
                        <a:latin typeface="Cambria Math"/>
                      </a:rPr>
                      <m:t>𝐳</m:t>
                    </m:r>
                    <m:r>
                      <a:rPr lang="en-US" b="1" i="0" smtClean="0">
                        <a:latin typeface="Cambria Math"/>
                      </a:rPr>
                      <m:t>,</m:t>
                    </m:r>
                    <m:r>
                      <a:rPr lang="en-US" b="1" i="0" smtClean="0">
                        <a:latin typeface="Cambria Math"/>
                      </a:rPr>
                      <m:t>𝐝</m:t>
                    </m:r>
                    <m:r>
                      <a:rPr lang="en-US" b="1" i="0" smtClean="0">
                        <a:latin typeface="Cambria Math"/>
                      </a:rPr>
                      <m:t>,</m:t>
                    </m:r>
                    <m:r>
                      <a:rPr lang="en-US" b="1" i="0" smtClean="0">
                        <a:latin typeface="Cambria Math"/>
                      </a:rPr>
                      <m:t>𝐭</m:t>
                    </m:r>
                    <m:r>
                      <a:rPr lang="en-US" b="1" i="0" smtClean="0">
                        <a:latin typeface="Cambria Math"/>
                      </a:rPr>
                      <m:t>,</m:t>
                    </m:r>
                    <m:r>
                      <a:rPr lang="en-US" b="1" i="0" smtClean="0">
                        <a:latin typeface="Cambria Math"/>
                      </a:rPr>
                      <m:t>𝐬</m:t>
                    </m:r>
                    <m:r>
                      <a:rPr lang="en-US" b="1" i="0" smtClean="0">
                        <a:latin typeface="Cambria Math"/>
                      </a:rPr>
                      <m:t>,</m:t>
                    </m:r>
                    <m:sSub>
                      <m:sSubPr>
                        <m:ctrlPr>
                          <a:rPr lang="en-US" b="1" i="1" smtClean="0">
                            <a:latin typeface="Cambria Math"/>
                          </a:rPr>
                        </m:ctrlPr>
                      </m:sSubPr>
                      <m:e>
                        <m:r>
                          <a:rPr lang="en-US" b="1" i="0" smtClean="0">
                            <a:latin typeface="Cambria Math"/>
                          </a:rPr>
                          <m:t>𝛌</m:t>
                        </m:r>
                      </m:e>
                      <m:sub>
                        <m:r>
                          <a:rPr lang="en-US" b="1" i="0" smtClean="0">
                            <a:latin typeface="Cambria Math"/>
                          </a:rPr>
                          <m:t>𝐬</m:t>
                        </m:r>
                      </m:sub>
                    </m:sSub>
                    <m:r>
                      <a:rPr lang="en-US" b="1" i="0" smtClean="0">
                        <a:latin typeface="Cambria Math"/>
                      </a:rPr>
                      <m:t>,</m:t>
                    </m:r>
                    <m:sSub>
                      <m:sSubPr>
                        <m:ctrlPr>
                          <a:rPr lang="en-US" b="1" i="1" smtClean="0">
                            <a:latin typeface="Cambria Math"/>
                          </a:rPr>
                        </m:ctrlPr>
                      </m:sSubPr>
                      <m:e>
                        <m:r>
                          <a:rPr lang="en-US" b="1" i="0" smtClean="0">
                            <a:latin typeface="Cambria Math"/>
                          </a:rPr>
                          <m:t>𝛌</m:t>
                        </m:r>
                      </m:e>
                      <m:sub>
                        <m:r>
                          <a:rPr lang="en-US" b="1" i="0" smtClean="0">
                            <a:latin typeface="Cambria Math"/>
                          </a:rPr>
                          <m:t>𝐭</m:t>
                        </m:r>
                      </m:sub>
                    </m:sSub>
                  </m:oMath>
                </a14:m>
                <a:endParaRPr lang="en-US" b="1" dirty="0"/>
              </a:p>
              <a:p>
                <a:pPr marL="0" indent="0">
                  <a:buNone/>
                </a:pPr>
                <a:r>
                  <a:rPr lang="en-US" dirty="0"/>
                  <a:t>	</a:t>
                </a:r>
                <a:r>
                  <a:rPr lang="en-US" dirty="0" smtClean="0"/>
                  <a:t>Given </a:t>
                </a:r>
                <a14:m>
                  <m:oMath xmlns:m="http://schemas.openxmlformats.org/officeDocument/2006/math">
                    <m:r>
                      <a:rPr lang="en-US" b="1" i="0" smtClean="0">
                        <a:latin typeface="Cambria Math"/>
                      </a:rPr>
                      <m:t>𝐳</m:t>
                    </m:r>
                    <m:r>
                      <a:rPr lang="en-US" b="1" i="0" smtClean="0">
                        <a:latin typeface="Cambria Math"/>
                      </a:rPr>
                      <m:t>,</m:t>
                    </m:r>
                    <m:r>
                      <a:rPr lang="en-US" b="1" i="0" smtClean="0">
                        <a:latin typeface="Cambria Math"/>
                      </a:rPr>
                      <m:t>𝐬</m:t>
                    </m:r>
                    <m:r>
                      <a:rPr lang="en-US" b="1" i="0" smtClean="0">
                        <a:latin typeface="Cambria Math"/>
                      </a:rPr>
                      <m:t>,</m:t>
                    </m:r>
                    <m:sSub>
                      <m:sSubPr>
                        <m:ctrlPr>
                          <a:rPr lang="en-US" b="1" i="1" smtClean="0">
                            <a:latin typeface="Cambria Math"/>
                          </a:rPr>
                        </m:ctrlPr>
                      </m:sSubPr>
                      <m:e>
                        <m:r>
                          <a:rPr lang="en-US" b="1" i="0" smtClean="0">
                            <a:latin typeface="Cambria Math"/>
                          </a:rPr>
                          <m:t>𝛌</m:t>
                        </m:r>
                      </m:e>
                      <m:sub>
                        <m:r>
                          <a:rPr lang="en-US" b="1" i="0" smtClean="0">
                            <a:latin typeface="Cambria Math"/>
                          </a:rPr>
                          <m:t>𝐬</m:t>
                        </m:r>
                      </m:sub>
                    </m:sSub>
                  </m:oMath>
                </a14:m>
                <a:r>
                  <a:rPr lang="en-US" dirty="0"/>
                  <a:t>, solve for </a:t>
                </a:r>
                <a14:m>
                  <m:oMath xmlns:m="http://schemas.openxmlformats.org/officeDocument/2006/math">
                    <m:r>
                      <a:rPr lang="en-US" b="1" i="0" smtClean="0">
                        <a:latin typeface="Cambria Math"/>
                      </a:rPr>
                      <m:t>𝐝</m:t>
                    </m:r>
                  </m:oMath>
                </a14:m>
                <a:r>
                  <a:rPr lang="en-US" dirty="0" smtClean="0"/>
                  <a:t> </a:t>
                </a:r>
              </a:p>
              <a:p>
                <a:pPr marL="0" indent="0">
                  <a:buNone/>
                </a:pPr>
                <a:r>
                  <a:rPr lang="en-US" dirty="0"/>
                  <a:t>	</a:t>
                </a:r>
                <a:r>
                  <a:rPr lang="en-US" dirty="0" smtClean="0"/>
                  <a:t>Given </a:t>
                </a:r>
                <a14:m>
                  <m:oMath xmlns:m="http://schemas.openxmlformats.org/officeDocument/2006/math">
                    <m:r>
                      <a:rPr lang="en-US" b="1" i="0" smtClean="0">
                        <a:latin typeface="Cambria Math"/>
                      </a:rPr>
                      <m:t>𝐝</m:t>
                    </m:r>
                  </m:oMath>
                </a14:m>
                <a:r>
                  <a:rPr lang="en-US" dirty="0"/>
                  <a:t>, </a:t>
                </a:r>
                <a:r>
                  <a:rPr lang="en-US" dirty="0" smtClean="0"/>
                  <a:t>solve for </a:t>
                </a:r>
                <a14:m>
                  <m:oMath xmlns:m="http://schemas.openxmlformats.org/officeDocument/2006/math">
                    <m:r>
                      <a:rPr lang="en-US" b="1" i="0" smtClean="0">
                        <a:latin typeface="Cambria Math"/>
                      </a:rPr>
                      <m:t>𝐬</m:t>
                    </m:r>
                  </m:oMath>
                </a14:m>
                <a:r>
                  <a:rPr lang="en-US" dirty="0"/>
                  <a:t> </a:t>
                </a:r>
                <a:endParaRPr lang="en-US" dirty="0" smtClean="0"/>
              </a:p>
              <a:p>
                <a:pPr marL="0" indent="0">
                  <a:buNone/>
                </a:pPr>
                <a:r>
                  <a:rPr lang="en-US" b="1" dirty="0"/>
                  <a:t>	</a:t>
                </a:r>
                <a:r>
                  <a:rPr lang="en-US" dirty="0"/>
                  <a:t>Given </a:t>
                </a:r>
                <a14:m>
                  <m:oMath xmlns:m="http://schemas.openxmlformats.org/officeDocument/2006/math">
                    <m:r>
                      <a:rPr lang="en-US" b="1" i="0" smtClean="0">
                        <a:latin typeface="Cambria Math"/>
                      </a:rPr>
                      <m:t>𝐝</m:t>
                    </m:r>
                    <m:r>
                      <a:rPr lang="en-US" b="1">
                        <a:latin typeface="Cambria Math"/>
                      </a:rPr>
                      <m:t>,</m:t>
                    </m:r>
                    <m:r>
                      <a:rPr lang="en-US" b="1" i="0" smtClean="0">
                        <a:latin typeface="Cambria Math"/>
                      </a:rPr>
                      <m:t>𝐭</m:t>
                    </m:r>
                    <m:r>
                      <a:rPr lang="en-US" b="1">
                        <a:latin typeface="Cambria Math"/>
                      </a:rPr>
                      <m:t>,</m:t>
                    </m:r>
                    <m:sSub>
                      <m:sSubPr>
                        <m:ctrlPr>
                          <a:rPr lang="en-US" b="1" i="1">
                            <a:latin typeface="Cambria Math"/>
                          </a:rPr>
                        </m:ctrlPr>
                      </m:sSubPr>
                      <m:e>
                        <m:r>
                          <a:rPr lang="en-US" b="1">
                            <a:latin typeface="Cambria Math"/>
                          </a:rPr>
                          <m:t>𝛌</m:t>
                        </m:r>
                      </m:e>
                      <m:sub>
                        <m:r>
                          <a:rPr lang="en-US" b="1" i="0" smtClean="0">
                            <a:latin typeface="Cambria Math"/>
                          </a:rPr>
                          <m:t>𝐭</m:t>
                        </m:r>
                      </m:sub>
                    </m:sSub>
                  </m:oMath>
                </a14:m>
                <a:r>
                  <a:rPr lang="en-US" dirty="0"/>
                  <a:t>, solve for </a:t>
                </a:r>
                <a14:m>
                  <m:oMath xmlns:m="http://schemas.openxmlformats.org/officeDocument/2006/math">
                    <m:r>
                      <a:rPr lang="en-US" b="1" i="0" smtClean="0">
                        <a:latin typeface="Cambria Math"/>
                      </a:rPr>
                      <m:t>𝐳</m:t>
                    </m:r>
                  </m:oMath>
                </a14:m>
                <a:r>
                  <a:rPr lang="en-US" dirty="0"/>
                  <a:t> </a:t>
                </a:r>
                <a:endParaRPr lang="en-US" dirty="0" smtClean="0"/>
              </a:p>
              <a:p>
                <a:pPr marL="0" indent="0">
                  <a:buNone/>
                </a:pPr>
                <a:r>
                  <a:rPr lang="en-US" dirty="0" smtClean="0"/>
                  <a:t>	Given </a:t>
                </a:r>
                <a14:m>
                  <m:oMath xmlns:m="http://schemas.openxmlformats.org/officeDocument/2006/math">
                    <m:r>
                      <a:rPr lang="en-US" b="1" i="0" smtClean="0">
                        <a:latin typeface="Cambria Math"/>
                      </a:rPr>
                      <m:t>𝐳</m:t>
                    </m:r>
                    <m:r>
                      <a:rPr lang="en-US" b="1">
                        <a:latin typeface="Cambria Math"/>
                      </a:rPr>
                      <m:t>,</m:t>
                    </m:r>
                    <m:sSub>
                      <m:sSubPr>
                        <m:ctrlPr>
                          <a:rPr lang="en-US" b="1" i="1">
                            <a:latin typeface="Cambria Math"/>
                          </a:rPr>
                        </m:ctrlPr>
                      </m:sSubPr>
                      <m:e>
                        <m:r>
                          <a:rPr lang="en-US" b="1">
                            <a:latin typeface="Cambria Math"/>
                          </a:rPr>
                          <m:t>𝛌</m:t>
                        </m:r>
                      </m:e>
                      <m:sub>
                        <m:r>
                          <a:rPr lang="en-US" b="1">
                            <a:latin typeface="Cambria Math"/>
                          </a:rPr>
                          <m:t>𝐭</m:t>
                        </m:r>
                      </m:sub>
                    </m:sSub>
                  </m:oMath>
                </a14:m>
                <a:r>
                  <a:rPr lang="en-US" dirty="0"/>
                  <a:t>, solve for </a:t>
                </a:r>
                <a14:m>
                  <m:oMath xmlns:m="http://schemas.openxmlformats.org/officeDocument/2006/math">
                    <m:r>
                      <a:rPr lang="en-US" b="1" i="0" smtClean="0">
                        <a:latin typeface="Cambria Math"/>
                      </a:rPr>
                      <m:t>𝐭</m:t>
                    </m:r>
                  </m:oMath>
                </a14:m>
                <a:r>
                  <a:rPr lang="en-US" dirty="0"/>
                  <a:t> </a:t>
                </a:r>
              </a:p>
              <a:p>
                <a:pPr marL="0" indent="0">
                  <a:buNone/>
                </a:pPr>
                <a:r>
                  <a:rPr lang="en-US" dirty="0" smtClean="0"/>
                  <a:t>	Update Lagrange multipliers</a:t>
                </a:r>
                <a:endParaRPr lang="en-US" dirty="0"/>
              </a:p>
              <a:p>
                <a:pPr marL="0" indent="0">
                  <a:buNone/>
                </a:pPr>
                <a:r>
                  <a:rPr lang="en-US" dirty="0" smtClean="0"/>
                  <a:t>Output </a:t>
                </a:r>
                <a14:m>
                  <m:oMath xmlns:m="http://schemas.openxmlformats.org/officeDocument/2006/math">
                    <m:r>
                      <a:rPr lang="en-US" b="1" i="0" smtClean="0">
                        <a:latin typeface="Cambria Math"/>
                      </a:rPr>
                      <m:t>𝐳</m:t>
                    </m:r>
                  </m:oMath>
                </a14:m>
                <a:r>
                  <a:rPr lang="en-US" b="1" dirty="0"/>
                  <a:t>, </a:t>
                </a:r>
                <a14:m>
                  <m:oMath xmlns:m="http://schemas.openxmlformats.org/officeDocument/2006/math">
                    <m:r>
                      <a:rPr lang="en-US" b="1" i="0" smtClean="0">
                        <a:latin typeface="Cambria Math"/>
                      </a:rPr>
                      <m:t>𝐝</m:t>
                    </m:r>
                  </m:oMath>
                </a14:m>
                <a:endParaRPr lang="en-US" b="1"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0" y="1722437"/>
                <a:ext cx="8229600" cy="4525963"/>
              </a:xfrm>
              <a:blipFill rotWithShape="1">
                <a:blip r:embed="rId2"/>
                <a:stretch>
                  <a:fillRect l="-1852" t="-1617"/>
                </a:stretch>
              </a:blipFill>
            </p:spPr>
            <p:txBody>
              <a:bodyPr/>
              <a:lstStyle/>
              <a:p>
                <a:r>
                  <a:rPr lang="en-US">
                    <a:noFill/>
                  </a:rPr>
                  <a:t> </a:t>
                </a:r>
              </a:p>
            </p:txBody>
          </p:sp>
        </mc:Fallback>
      </mc:AlternateContent>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375" y="1304925"/>
            <a:ext cx="33036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5181600" y="2590800"/>
            <a:ext cx="990600" cy="15240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4267200" y="3200400"/>
            <a:ext cx="1828800" cy="15240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5029200" y="3776662"/>
            <a:ext cx="990600" cy="642938"/>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4657725" y="4419600"/>
            <a:ext cx="1362075" cy="642938"/>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5676900" y="5062538"/>
            <a:ext cx="342900" cy="119062"/>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557124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143000"/>
          </a:xfrm>
        </p:spPr>
        <p:txBody>
          <a:bodyPr/>
          <a:lstStyle/>
          <a:p>
            <a:r>
              <a:rPr lang="en-US" b="1" dirty="0" smtClean="0"/>
              <a:t>Convergence Results</a:t>
            </a:r>
            <a:endParaRPr lang="en-US" b="1"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19379" y="1394654"/>
            <a:ext cx="4076421" cy="2939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95800" y="1371600"/>
            <a:ext cx="4347106" cy="2952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329734"/>
            <a:ext cx="4400550" cy="252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46872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371"/>
          <a:stretch/>
        </p:blipFill>
        <p:spPr bwMode="auto">
          <a:xfrm>
            <a:off x="2105840" y="914400"/>
            <a:ext cx="4752160" cy="594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b="1" dirty="0" smtClean="0"/>
              <a:t>A More Flexible Approach</a:t>
            </a:r>
            <a:endParaRPr lang="en-US" dirty="0"/>
          </a:p>
        </p:txBody>
      </p:sp>
      <p:sp>
        <p:nvSpPr>
          <p:cNvPr id="5" name="TextBox 4"/>
          <p:cNvSpPr txBox="1"/>
          <p:nvPr/>
        </p:nvSpPr>
        <p:spPr>
          <a:xfrm>
            <a:off x="1800225" y="3576935"/>
            <a:ext cx="5048250" cy="461665"/>
          </a:xfrm>
          <a:prstGeom prst="rect">
            <a:avLst/>
          </a:prstGeom>
          <a:solidFill>
            <a:schemeClr val="bg1"/>
          </a:solidFill>
        </p:spPr>
        <p:txBody>
          <a:bodyPr wrap="square" rtlCol="0">
            <a:spAutoFit/>
          </a:bodyPr>
          <a:lstStyle/>
          <a:p>
            <a:pPr algn="ctr"/>
            <a:r>
              <a:rPr lang="en-US" sz="2400" b="1" dirty="0" smtClean="0">
                <a:solidFill>
                  <a:srgbClr val="FF0000"/>
                </a:solidFill>
              </a:rPr>
              <a:t>CVPR 2015</a:t>
            </a:r>
            <a:endParaRPr lang="en-US" sz="2400" dirty="0">
              <a:solidFill>
                <a:srgbClr val="FF0000"/>
              </a:solidFill>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7505075" cy="161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739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750"/>
                                  </p:stCondLst>
                                  <p:childTnLst>
                                    <p:set>
                                      <p:cBhvr rctx="PPT">
                                        <p:cTn id="6" dur="indefinite"/>
                                        <p:tgtEl>
                                          <p:spTgt spid="4098"/>
                                        </p:tgtEl>
                                        <p:attrNameLst>
                                          <p:attrName>style.opacity</p:attrName>
                                        </p:attrNameLst>
                                      </p:cBhvr>
                                      <p:to>
                                        <p:strVal val="0.5"/>
                                      </p:to>
                                    </p:set>
                                    <p:animEffect filter="image" prLst="opacity: 0.5">
                                      <p:cBhvr rctx="IE">
                                        <p:cTn id="7" dur="indefinite"/>
                                        <p:tgtEl>
                                          <p:spTgt spid="4098"/>
                                        </p:tgtEl>
                                      </p:cBhvr>
                                    </p:animEffect>
                                  </p:childTnLst>
                                </p:cTn>
                              </p:par>
                              <p:par>
                                <p:cTn id="8" presetID="1" presetClass="entr" presetSubtype="0"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750"/>
                                  </p:stCondLst>
                                  <p:childTnLst>
                                    <p:set>
                                      <p:cBhvr>
                                        <p:cTn id="11"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Back to our Objective</a:t>
            </a:r>
            <a:endParaRPr lang="en-US" b="1"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381000" y="1371600"/>
                <a:ext cx="82296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a:latin typeface="Cambria Math"/>
                                </a:rPr>
                              </m:ctrlPr>
                            </m:limLowPr>
                            <m:e>
                              <m:r>
                                <m:rPr>
                                  <m:sty m:val="p"/>
                                </m:rPr>
                                <a:rPr lang="en-US">
                                  <a:latin typeface="Cambria Math"/>
                                </a:rPr>
                                <m:t>argmin</m:t>
                              </m:r>
                            </m:e>
                            <m:lim>
                              <m:sSub>
                                <m:sSubPr>
                                  <m:ctrlPr>
                                    <a:rPr lang="en-US" b="1" i="1" smtClean="0">
                                      <a:solidFill>
                                        <a:srgbClr val="FF0000"/>
                                      </a:solidFill>
                                      <a:latin typeface="Cambria Math"/>
                                    </a:rPr>
                                  </m:ctrlPr>
                                </m:sSubPr>
                                <m:e>
                                  <m:r>
                                    <a:rPr lang="en-US" b="1">
                                      <a:solidFill>
                                        <a:srgbClr val="FF0000"/>
                                      </a:solidFill>
                                      <a:latin typeface="Cambria Math"/>
                                    </a:rPr>
                                    <m:t>𝐝</m:t>
                                  </m:r>
                                </m:e>
                                <m:sub>
                                  <m:r>
                                    <a:rPr lang="en-US">
                                      <a:solidFill>
                                        <a:srgbClr val="FF0000"/>
                                      </a:solidFill>
                                      <a:latin typeface="Cambria Math"/>
                                    </a:rPr>
                                    <m:t>1</m:t>
                                  </m:r>
                                  <m:r>
                                    <a:rPr lang="en-US" b="1">
                                      <a:solidFill>
                                        <a:srgbClr val="FF0000"/>
                                      </a:solidFill>
                                      <a:latin typeface="Cambria Math"/>
                                    </a:rPr>
                                    <m:t>,…</m:t>
                                  </m:r>
                                  <m:r>
                                    <a:rPr lang="en-US">
                                      <a:solidFill>
                                        <a:srgbClr val="FF0000"/>
                                      </a:solidFill>
                                      <a:latin typeface="Cambria Math"/>
                                    </a:rPr>
                                    <m:t>,</m:t>
                                  </m:r>
                                  <m:r>
                                    <m:rPr>
                                      <m:sty m:val="p"/>
                                    </m:rPr>
                                    <a:rPr lang="en-US">
                                      <a:solidFill>
                                        <a:srgbClr val="FF0000"/>
                                      </a:solidFill>
                                      <a:latin typeface="Cambria Math"/>
                                    </a:rPr>
                                    <m:t>K</m:t>
                                  </m:r>
                                </m:sub>
                              </m:sSub>
                              <m:r>
                                <a:rPr lang="en-US" i="1">
                                  <a:solidFill>
                                    <a:srgbClr val="FF0000"/>
                                  </a:solidFill>
                                  <a:latin typeface="Cambria Math"/>
                                </a:rPr>
                                <m:t>,</m:t>
                              </m:r>
                              <m:sSub>
                                <m:sSubPr>
                                  <m:ctrlPr>
                                    <a:rPr lang="en-US" b="1" i="1">
                                      <a:solidFill>
                                        <a:srgbClr val="FF0000"/>
                                      </a:solidFill>
                                      <a:latin typeface="Cambria Math"/>
                                    </a:rPr>
                                  </m:ctrlPr>
                                </m:sSubPr>
                                <m:e>
                                  <m:r>
                                    <a:rPr lang="en-US" b="1">
                                      <a:solidFill>
                                        <a:srgbClr val="FF0000"/>
                                      </a:solidFill>
                                      <a:latin typeface="Cambria Math"/>
                                    </a:rPr>
                                    <m:t>𝐳</m:t>
                                  </m:r>
                                </m:e>
                                <m:sub>
                                  <m:r>
                                    <a:rPr lang="en-US">
                                      <a:solidFill>
                                        <a:srgbClr val="FF0000"/>
                                      </a:solidFill>
                                      <a:latin typeface="Cambria Math"/>
                                    </a:rPr>
                                    <m:t>1</m:t>
                                  </m:r>
                                  <m:r>
                                    <a:rPr lang="en-US" b="1">
                                      <a:solidFill>
                                        <a:srgbClr val="FF0000"/>
                                      </a:solidFill>
                                      <a:latin typeface="Cambria Math"/>
                                    </a:rPr>
                                    <m:t>,…,</m:t>
                                  </m:r>
                                  <m:r>
                                    <a:rPr lang="en-US" b="1">
                                      <a:solidFill>
                                        <a:srgbClr val="FF0000"/>
                                      </a:solidFill>
                                      <a:latin typeface="Cambria Math"/>
                                    </a:rPr>
                                    <m:t>𝐊</m:t>
                                  </m:r>
                                </m:sub>
                              </m:sSub>
                            </m:lim>
                          </m:limLow>
                        </m:fName>
                        <m:e>
                          <m:f>
                            <m:fPr>
                              <m:ctrlPr>
                                <a:rPr lang="en-US" i="1">
                                  <a:latin typeface="Cambria Math"/>
                                </a:rPr>
                              </m:ctrlPr>
                            </m:fPr>
                            <m:num>
                              <m:r>
                                <a:rPr lang="en-US" i="1">
                                  <a:latin typeface="Cambria Math"/>
                                </a:rPr>
                                <m:t>1</m:t>
                              </m:r>
                            </m:num>
                            <m:den>
                              <m:r>
                                <a:rPr lang="en-US" i="1">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rgbClr val="FF0000"/>
                                              </a:solidFill>
                                              <a:latin typeface="Cambria Math"/>
                                            </a:rPr>
                                          </m:ctrlPr>
                                        </m:sSubPr>
                                        <m:e>
                                          <m:r>
                                            <a:rPr lang="en-US" b="1">
                                              <a:solidFill>
                                                <a:srgbClr val="FF0000"/>
                                              </a:solidFill>
                                              <a:latin typeface="Cambria Math"/>
                                            </a:rPr>
                                            <m:t>𝐝</m:t>
                                          </m:r>
                                        </m:e>
                                        <m:sub>
                                          <m:r>
                                            <a:rPr lang="en-US" i="1">
                                              <a:solidFill>
                                                <a:srgbClr val="FF0000"/>
                                              </a:solidFill>
                                              <a:latin typeface="Cambria Math"/>
                                            </a:rPr>
                                            <m:t>𝑘</m:t>
                                          </m:r>
                                        </m:sub>
                                      </m:sSub>
                                      <m:r>
                                        <a:rPr lang="en-US" i="1">
                                          <a:solidFill>
                                            <a:schemeClr val="tx1"/>
                                          </a:solidFill>
                                          <a:latin typeface="Cambria Math"/>
                                        </a:rPr>
                                        <m:t>∗</m:t>
                                      </m:r>
                                      <m:sSub>
                                        <m:sSubPr>
                                          <m:ctrlPr>
                                            <a:rPr lang="en-US" i="1" smtClean="0">
                                              <a:solidFill>
                                                <a:srgbClr val="FF0000"/>
                                              </a:solidFill>
                                              <a:latin typeface="Cambria Math"/>
                                            </a:rPr>
                                          </m:ctrlPr>
                                        </m:sSubPr>
                                        <m:e>
                                          <m:r>
                                            <a:rPr lang="en-US" b="1">
                                              <a:solidFill>
                                                <a:srgbClr val="FF0000"/>
                                              </a:solidFill>
                                              <a:latin typeface="Cambria Math"/>
                                            </a:rPr>
                                            <m:t>𝐳</m:t>
                                          </m:r>
                                        </m:e>
                                        <m:sub>
                                          <m:r>
                                            <a:rPr lang="en-US" i="1">
                                              <a:solidFill>
                                                <a:srgbClr val="FF0000"/>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𝛽</m:t>
                              </m:r>
                              <m:d>
                                <m:dPr>
                                  <m:begChr m:val="‖"/>
                                  <m:endChr m:val="‖"/>
                                  <m:ctrlPr>
                                    <a:rPr lang="en-US" b="0" i="1" smtClean="0">
                                      <a:solidFill>
                                        <a:schemeClr val="tx1"/>
                                      </a:solidFill>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𝐳</m:t>
                                      </m:r>
                                    </m:e>
                                    <m:sub>
                                      <m:r>
                                        <a:rPr lang="en-US" b="0" i="1" smtClean="0">
                                          <a:solidFill>
                                            <a:srgbClr val="FF0000"/>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p>
              <a:p>
                <a:pPr marL="0" indent="0">
                  <a:buNone/>
                </a:pPr>
                <a:r>
                  <a:rPr lang="en-US" dirty="0"/>
                  <a:t>Subject to </a:t>
                </a:r>
                <a:r>
                  <a:rPr lang="en-US" dirty="0" smtClean="0"/>
                  <a:t>  </a:t>
                </a:r>
                <a14:m>
                  <m:oMath xmlns:m="http://schemas.openxmlformats.org/officeDocument/2006/math">
                    <m:sSubSup>
                      <m:sSubSupPr>
                        <m:ctrlPr>
                          <a:rPr lang="en-US" b="0" i="1" smtClean="0">
                            <a:latin typeface="Cambria Math"/>
                          </a:rPr>
                        </m:ctrlPr>
                      </m:sSubSupPr>
                      <m:e>
                        <m:d>
                          <m:dPr>
                            <m:begChr m:val="‖"/>
                            <m:endChr m:val="‖"/>
                            <m:ctrlPr>
                              <a:rPr lang="en-US" i="1" smtClean="0">
                                <a:latin typeface="Cambria Math"/>
                              </a:rPr>
                            </m:ctrlPr>
                          </m:dPr>
                          <m:e>
                            <m:sSub>
                              <m:sSubPr>
                                <m:ctrlPr>
                                  <a:rPr lang="en-US" b="0" i="1" smtClean="0">
                                    <a:solidFill>
                                      <a:srgbClr val="FF0000"/>
                                    </a:solidFill>
                                    <a:latin typeface="Cambria Math"/>
                                  </a:rPr>
                                </m:ctrlPr>
                              </m:sSubPr>
                              <m:e>
                                <m:r>
                                  <a:rPr lang="en-US" b="1" i="0" smtClean="0">
                                    <a:solidFill>
                                      <a:srgbClr val="FF0000"/>
                                    </a:solidFill>
                                    <a:latin typeface="Cambria Math"/>
                                  </a:rPr>
                                  <m:t>𝐝</m:t>
                                </m:r>
                              </m:e>
                              <m:sub>
                                <m:r>
                                  <a:rPr lang="en-US" b="0" i="1" smtClean="0">
                                    <a:solidFill>
                                      <a:srgbClr val="FF0000"/>
                                    </a:solidFill>
                                    <a:latin typeface="Cambria Math"/>
                                  </a:rPr>
                                  <m:t>𝑘</m:t>
                                </m:r>
                              </m:sub>
                            </m:sSub>
                          </m:e>
                        </m:d>
                      </m:e>
                      <m:sub>
                        <m:r>
                          <a:rPr lang="en-US" b="0" i="1" smtClean="0">
                            <a:latin typeface="Cambria Math"/>
                          </a:rPr>
                          <m:t>2</m:t>
                        </m:r>
                      </m:sub>
                      <m:sup>
                        <m:r>
                          <a:rPr lang="en-US" b="0" i="1" smtClean="0">
                            <a:latin typeface="Cambria Math"/>
                          </a:rPr>
                          <m:t>2</m:t>
                        </m:r>
                      </m:sup>
                    </m:sSubSup>
                    <m:r>
                      <a:rPr lang="en-US" b="0" i="1" smtClean="0">
                        <a:latin typeface="Cambria Math"/>
                      </a:rPr>
                      <m:t>≤1     </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∈{1,…,</m:t>
                    </m:r>
                    <m:r>
                      <a:rPr lang="en-US" b="0" i="1" smtClean="0">
                        <a:latin typeface="Cambria Math"/>
                        <a:ea typeface="Cambria Math"/>
                      </a:rPr>
                      <m:t>𝐾</m:t>
                    </m:r>
                    <m:r>
                      <a:rPr lang="en-US" b="0" i="1" smtClean="0">
                        <a:latin typeface="Cambria Math"/>
                        <a:ea typeface="Cambria Math"/>
                      </a:rPr>
                      <m:t>}</m:t>
                    </m:r>
                  </m:oMath>
                </a14:m>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2"/>
                <a:stretch>
                  <a:fillRect l="-1926"/>
                </a:stretch>
              </a:blipFill>
            </p:spPr>
            <p:txBody>
              <a:bodyPr/>
              <a:lstStyle/>
              <a:p>
                <a:r>
                  <a:rPr lang="en-US">
                    <a:noFill/>
                  </a:rPr>
                  <a:t> </a:t>
                </a:r>
              </a:p>
            </p:txBody>
          </p:sp>
        </mc:Fallback>
      </mc:AlternateContent>
      <p:sp>
        <p:nvSpPr>
          <p:cNvPr id="10" name="Rectangle 9"/>
          <p:cNvSpPr/>
          <p:nvPr/>
        </p:nvSpPr>
        <p:spPr>
          <a:xfrm>
            <a:off x="4953000" y="396240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5114925" y="411480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5265821" y="4303930"/>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5418221" y="4457699"/>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1600200" y="4181476"/>
            <a:ext cx="1819275" cy="1740984"/>
          </a:xfrm>
          <a:prstGeom prst="rect">
            <a:avLst/>
          </a:prstGeom>
          <a:blipFill rotWithShape="1">
            <a:blip r:embed="rId5"/>
            <a:stretch>
              <a:fillRect/>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cxnSp>
        <p:nvCxnSpPr>
          <p:cNvPr id="17" name="Straight Arrow Connector 16"/>
          <p:cNvCxnSpPr>
            <a:endCxn id="10" idx="1"/>
          </p:cNvCxnSpPr>
          <p:nvPr/>
        </p:nvCxnSpPr>
        <p:spPr>
          <a:xfrm>
            <a:off x="3276600" y="4303930"/>
            <a:ext cx="1676400" cy="30617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18" name="Straight Arrow Connector 17"/>
          <p:cNvCxnSpPr>
            <a:endCxn id="11" idx="1"/>
          </p:cNvCxnSpPr>
          <p:nvPr/>
        </p:nvCxnSpPr>
        <p:spPr>
          <a:xfrm>
            <a:off x="3276600" y="4572000"/>
            <a:ext cx="1838325" cy="19050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4" name="Straight Arrow Connector 23"/>
          <p:cNvCxnSpPr>
            <a:endCxn id="12" idx="1"/>
          </p:cNvCxnSpPr>
          <p:nvPr/>
        </p:nvCxnSpPr>
        <p:spPr>
          <a:xfrm flipV="1">
            <a:off x="3276600" y="4951631"/>
            <a:ext cx="1989221" cy="210919"/>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7" name="Straight Arrow Connector 26"/>
          <p:cNvCxnSpPr>
            <a:endCxn id="15" idx="1"/>
          </p:cNvCxnSpPr>
          <p:nvPr/>
        </p:nvCxnSpPr>
        <p:spPr>
          <a:xfrm>
            <a:off x="2819400" y="5867400"/>
            <a:ext cx="3722019" cy="21493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a:endCxn id="13" idx="1"/>
          </p:cNvCxnSpPr>
          <p:nvPr/>
        </p:nvCxnSpPr>
        <p:spPr>
          <a:xfrm flipV="1">
            <a:off x="2133600" y="5105400"/>
            <a:ext cx="3284621" cy="493931"/>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sp>
        <p:nvSpPr>
          <p:cNvPr id="33" name="Flowchart: Connector 32"/>
          <p:cNvSpPr/>
          <p:nvPr/>
        </p:nvSpPr>
        <p:spPr>
          <a:xfrm>
            <a:off x="6180973" y="4976453"/>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Flowchart: Connector 33"/>
          <p:cNvSpPr/>
          <p:nvPr/>
        </p:nvSpPr>
        <p:spPr>
          <a:xfrm>
            <a:off x="6349415" y="5152340"/>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Flowchart: Connector 34"/>
          <p:cNvSpPr/>
          <p:nvPr/>
        </p:nvSpPr>
        <p:spPr>
          <a:xfrm>
            <a:off x="6542171" y="5334686"/>
            <a:ext cx="150896" cy="15102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6541419" y="5434629"/>
            <a:ext cx="1676400" cy="1295401"/>
          </a:xfrm>
          <a:prstGeom prst="rect">
            <a:avLst/>
          </a:prstGeom>
          <a:blipFill rotWithShape="1">
            <a:blip r:embed="rId3">
              <a:biLevel thresh="50000"/>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903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2"/>
              <p:cNvSpPr txBox="1">
                <a:spLocks/>
              </p:cNvSpPr>
              <p:nvPr/>
            </p:nvSpPr>
            <p:spPr>
              <a:xfrm>
                <a:off x="381000" y="1371600"/>
                <a:ext cx="82296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a:rPr>
                          </m:ctrlPr>
                        </m:funcPr>
                        <m:fName>
                          <m:limLow>
                            <m:limLowPr>
                              <m:ctrlPr>
                                <a:rPr lang="en-US" i="1">
                                  <a:solidFill>
                                    <a:schemeClr val="tx1"/>
                                  </a:solidFill>
                                  <a:latin typeface="Cambria Math"/>
                                </a:rPr>
                              </m:ctrlPr>
                            </m:limLowPr>
                            <m:e>
                              <m:r>
                                <m:rPr>
                                  <m:sty m:val="p"/>
                                </m:rPr>
                                <a:rPr lang="en-US">
                                  <a:solidFill>
                                    <a:schemeClr val="tx1"/>
                                  </a:solidFill>
                                  <a:latin typeface="Cambria Math"/>
                                </a:rPr>
                                <m:t>argmin</m:t>
                              </m:r>
                            </m:e>
                            <m:lim>
                              <m:sSub>
                                <m:sSubPr>
                                  <m:ctrlPr>
                                    <a:rPr lang="en-US" b="1" i="1" smtClean="0">
                                      <a:solidFill>
                                        <a:schemeClr val="tx1"/>
                                      </a:solidFill>
                                      <a:latin typeface="Cambria Math"/>
                                    </a:rPr>
                                  </m:ctrlPr>
                                </m:sSubPr>
                                <m:e>
                                  <m:r>
                                    <a:rPr lang="en-US" b="1">
                                      <a:solidFill>
                                        <a:schemeClr val="tx1"/>
                                      </a:solidFill>
                                      <a:latin typeface="Cambria Math"/>
                                    </a:rPr>
                                    <m:t>𝐝</m:t>
                                  </m:r>
                                </m:e>
                                <m:sub>
                                  <m:r>
                                    <a:rPr lang="en-US">
                                      <a:solidFill>
                                        <a:schemeClr val="tx1"/>
                                      </a:solidFill>
                                      <a:latin typeface="Cambria Math"/>
                                    </a:rPr>
                                    <m:t>1</m:t>
                                  </m:r>
                                  <m:r>
                                    <a:rPr lang="en-US" b="1">
                                      <a:solidFill>
                                        <a:schemeClr val="tx1"/>
                                      </a:solidFill>
                                      <a:latin typeface="Cambria Math"/>
                                    </a:rPr>
                                    <m:t>,…</m:t>
                                  </m:r>
                                  <m:r>
                                    <a:rPr lang="en-US">
                                      <a:solidFill>
                                        <a:schemeClr val="tx1"/>
                                      </a:solidFill>
                                      <a:latin typeface="Cambria Math"/>
                                    </a:rPr>
                                    <m:t>,</m:t>
                                  </m:r>
                                  <m:r>
                                    <m:rPr>
                                      <m:sty m:val="p"/>
                                    </m:rPr>
                                    <a:rPr lang="en-US">
                                      <a:solidFill>
                                        <a:schemeClr val="tx1"/>
                                      </a:solidFill>
                                      <a:latin typeface="Cambria Math"/>
                                    </a:rPr>
                                    <m:t>K</m:t>
                                  </m:r>
                                </m:sub>
                              </m:sSub>
                              <m:r>
                                <a:rPr lang="en-US" i="1">
                                  <a:solidFill>
                                    <a:schemeClr val="tx1"/>
                                  </a:solidFill>
                                  <a:latin typeface="Cambria Math"/>
                                </a:rPr>
                                <m:t>,</m:t>
                              </m:r>
                              <m:sSub>
                                <m:sSubPr>
                                  <m:ctrlPr>
                                    <a:rPr lang="en-US" b="1" i="1">
                                      <a:solidFill>
                                        <a:schemeClr val="tx1"/>
                                      </a:solidFill>
                                      <a:latin typeface="Cambria Math"/>
                                    </a:rPr>
                                  </m:ctrlPr>
                                </m:sSubPr>
                                <m:e>
                                  <m:r>
                                    <a:rPr lang="en-US" b="1">
                                      <a:solidFill>
                                        <a:schemeClr val="tx1"/>
                                      </a:solidFill>
                                      <a:latin typeface="Cambria Math"/>
                                    </a:rPr>
                                    <m:t>𝐳</m:t>
                                  </m:r>
                                </m:e>
                                <m:sub>
                                  <m:r>
                                    <a:rPr lang="en-US">
                                      <a:solidFill>
                                        <a:schemeClr val="tx1"/>
                                      </a:solidFill>
                                      <a:latin typeface="Cambria Math"/>
                                    </a:rPr>
                                    <m:t>1</m:t>
                                  </m:r>
                                  <m:r>
                                    <a:rPr lang="en-US" b="1">
                                      <a:solidFill>
                                        <a:schemeClr val="tx1"/>
                                      </a:solidFill>
                                      <a:latin typeface="Cambria Math"/>
                                    </a:rPr>
                                    <m:t>,…,</m:t>
                                  </m:r>
                                  <m:r>
                                    <a:rPr lang="en-US" b="1">
                                      <a:solidFill>
                                        <a:schemeClr val="tx1"/>
                                      </a:solidFill>
                                      <a:latin typeface="Cambria Math"/>
                                    </a:rPr>
                                    <m:t>𝐊</m:t>
                                  </m:r>
                                </m:sub>
                              </m:sSub>
                            </m:lim>
                          </m:limLow>
                        </m:fName>
                        <m:e>
                          <m:f>
                            <m:fPr>
                              <m:ctrlPr>
                                <a:rPr lang="en-US" i="1">
                                  <a:solidFill>
                                    <a:schemeClr val="tx1"/>
                                  </a:solidFill>
                                  <a:latin typeface="Cambria Math"/>
                                </a:rPr>
                              </m:ctrlPr>
                            </m:fPr>
                            <m:num>
                              <m:r>
                                <a:rPr lang="en-US" i="1">
                                  <a:solidFill>
                                    <a:schemeClr val="tx1"/>
                                  </a:solidFill>
                                  <a:latin typeface="Cambria Math"/>
                                </a:rPr>
                                <m:t>1</m:t>
                              </m:r>
                            </m:num>
                            <m:den>
                              <m:r>
                                <a:rPr lang="en-US" i="1">
                                  <a:solidFill>
                                    <a:schemeClr val="tx1"/>
                                  </a:solidFill>
                                  <a:latin typeface="Cambria Math"/>
                                </a:rPr>
                                <m:t>2</m:t>
                              </m:r>
                            </m:den>
                          </m:f>
                          <m:sSubSup>
                            <m:sSubSupPr>
                              <m:ctrlPr>
                                <a:rPr lang="en-US" i="1" smtClean="0">
                                  <a:solidFill>
                                    <a:schemeClr val="tx1"/>
                                  </a:solidFill>
                                  <a:latin typeface="Cambria Math"/>
                                </a:rPr>
                              </m:ctrlPr>
                            </m:sSubSupPr>
                            <m:e>
                              <m:d>
                                <m:dPr>
                                  <m:begChr m:val="‖"/>
                                  <m:endChr m:val="‖"/>
                                  <m:ctrlPr>
                                    <a:rPr lang="en-US" i="1">
                                      <a:solidFill>
                                        <a:schemeClr val="tx1"/>
                                      </a:solidFill>
                                      <a:latin typeface="Cambria Math"/>
                                    </a:rPr>
                                  </m:ctrlPr>
                                </m:dPr>
                                <m:e>
                                  <m:r>
                                    <a:rPr lang="en-US" b="1">
                                      <a:solidFill>
                                        <a:schemeClr val="tx1"/>
                                      </a:solidFill>
                                      <a:latin typeface="Cambria Math"/>
                                    </a:rPr>
                                    <m:t>𝐱</m:t>
                                  </m:r>
                                  <m:r>
                                    <a:rPr lang="en-US" i="1">
                                      <a:solidFill>
                                        <a:schemeClr val="tx1"/>
                                      </a:solidFill>
                                      <a:latin typeface="Cambria Math"/>
                                    </a:rPr>
                                    <m:t>−</m:t>
                                  </m:r>
                                  <m:r>
                                    <a:rPr lang="en-US" b="1" i="0" smtClean="0">
                                      <a:solidFill>
                                        <a:srgbClr val="FF0000"/>
                                      </a:solidFill>
                                      <a:latin typeface="Cambria Math"/>
                                    </a:rPr>
                                    <m:t>𝐌</m:t>
                                  </m:r>
                                  <m:nary>
                                    <m:naryPr>
                                      <m:chr m:val="∑"/>
                                      <m:ctrlPr>
                                        <a:rPr lang="en-US" i="1">
                                          <a:solidFill>
                                            <a:schemeClr val="tx1"/>
                                          </a:solidFill>
                                          <a:latin typeface="Cambria Math"/>
                                        </a:rPr>
                                      </m:ctrlPr>
                                    </m:naryPr>
                                    <m:sub>
                                      <m:r>
                                        <m:rPr>
                                          <m:brk m:alnAt="23"/>
                                        </m:rPr>
                                        <a:rPr lang="en-US" i="1">
                                          <a:solidFill>
                                            <a:schemeClr val="tx1"/>
                                          </a:solidFill>
                                          <a:latin typeface="Cambria Math"/>
                                        </a:rPr>
                                        <m:t>𝑘</m:t>
                                      </m:r>
                                      <m:r>
                                        <a:rPr lang="en-US" i="1">
                                          <a:solidFill>
                                            <a:schemeClr val="tx1"/>
                                          </a:solidFill>
                                          <a:latin typeface="Cambria Math"/>
                                        </a:rPr>
                                        <m:t>=1</m:t>
                                      </m:r>
                                    </m:sub>
                                    <m:sup>
                                      <m:r>
                                        <a:rPr lang="en-US" i="1">
                                          <a:solidFill>
                                            <a:schemeClr val="tx1"/>
                                          </a:solidFill>
                                          <a:latin typeface="Cambria Math"/>
                                        </a:rPr>
                                        <m:t>𝐾</m:t>
                                      </m:r>
                                    </m:sup>
                                    <m:e>
                                      <m:sSub>
                                        <m:sSubPr>
                                          <m:ctrlPr>
                                            <a:rPr lang="en-US" i="1" smtClean="0">
                                              <a:solidFill>
                                                <a:schemeClr val="tx1"/>
                                              </a:solidFill>
                                              <a:latin typeface="Cambria Math"/>
                                            </a:rPr>
                                          </m:ctrlPr>
                                        </m:sSubPr>
                                        <m:e>
                                          <m:r>
                                            <a:rPr lang="en-US" b="1">
                                              <a:solidFill>
                                                <a:schemeClr val="tx1"/>
                                              </a:solidFill>
                                              <a:latin typeface="Cambria Math"/>
                                            </a:rPr>
                                            <m:t>𝐝</m:t>
                                          </m:r>
                                        </m:e>
                                        <m:sub>
                                          <m:r>
                                            <a:rPr lang="en-US" i="1">
                                              <a:solidFill>
                                                <a:schemeClr val="tx1"/>
                                              </a:solidFill>
                                              <a:latin typeface="Cambria Math"/>
                                            </a:rPr>
                                            <m:t>𝑘</m:t>
                                          </m:r>
                                        </m:sub>
                                      </m:sSub>
                                      <m:r>
                                        <a:rPr lang="en-US" i="1">
                                          <a:solidFill>
                                            <a:schemeClr val="tx1"/>
                                          </a:solidFill>
                                          <a:latin typeface="Cambria Math"/>
                                        </a:rPr>
                                        <m:t>∗</m:t>
                                      </m:r>
                                      <m:sSub>
                                        <m:sSubPr>
                                          <m:ctrlPr>
                                            <a:rPr lang="en-US" i="1" smtClean="0">
                                              <a:solidFill>
                                                <a:schemeClr val="tx1"/>
                                              </a:solidFill>
                                              <a:latin typeface="Cambria Math"/>
                                            </a:rPr>
                                          </m:ctrlPr>
                                        </m:sSubPr>
                                        <m:e>
                                          <m:r>
                                            <a:rPr lang="en-US" b="1">
                                              <a:solidFill>
                                                <a:schemeClr val="tx1"/>
                                              </a:solidFill>
                                              <a:latin typeface="Cambria Math"/>
                                            </a:rPr>
                                            <m:t>𝐳</m:t>
                                          </m:r>
                                        </m:e>
                                        <m:sub>
                                          <m:r>
                                            <a:rPr lang="en-US" i="1">
                                              <a:solidFill>
                                                <a:schemeClr val="tx1"/>
                                              </a:solidFill>
                                              <a:latin typeface="Cambria Math"/>
                                            </a:rPr>
                                            <m:t>𝑘</m:t>
                                          </m:r>
                                        </m:sub>
                                      </m:sSub>
                                    </m:e>
                                  </m:nary>
                                </m:e>
                              </m:d>
                            </m:e>
                            <m:sub>
                              <m:r>
                                <a:rPr lang="en-US" i="1">
                                  <a:solidFill>
                                    <a:schemeClr val="tx1"/>
                                  </a:solidFill>
                                  <a:latin typeface="Cambria Math"/>
                                </a:rPr>
                                <m:t>2</m:t>
                              </m:r>
                            </m:sub>
                            <m:sup>
                              <m:r>
                                <a:rPr lang="en-US" i="1">
                                  <a:solidFill>
                                    <a:schemeClr val="tx1"/>
                                  </a:solidFill>
                                  <a:latin typeface="Cambria Math"/>
                                </a:rPr>
                                <m:t>2</m:t>
                              </m:r>
                            </m:sup>
                          </m:sSubSup>
                          <m:r>
                            <a:rPr lang="en-US" b="0" i="1" smtClean="0">
                              <a:solidFill>
                                <a:schemeClr val="tx1"/>
                              </a:solidFill>
                              <a:latin typeface="Cambria Math"/>
                            </a:rPr>
                            <m:t>+</m:t>
                          </m:r>
                          <m:sSub>
                            <m:sSubPr>
                              <m:ctrlPr>
                                <a:rPr lang="en-US" b="0" i="1" smtClean="0">
                                  <a:solidFill>
                                    <a:schemeClr val="tx1"/>
                                  </a:solidFill>
                                  <a:latin typeface="Cambria Math"/>
                                </a:rPr>
                              </m:ctrlPr>
                            </m:sSubPr>
                            <m:e>
                              <m:r>
                                <a:rPr lang="en-US" b="0" i="1" smtClean="0">
                                  <a:solidFill>
                                    <a:schemeClr val="tx1"/>
                                  </a:solidFill>
                                  <a:latin typeface="Cambria Math"/>
                                </a:rPr>
                                <m:t>𝛽</m:t>
                              </m:r>
                              <m:d>
                                <m:dPr>
                                  <m:begChr m:val="‖"/>
                                  <m:endChr m:val="‖"/>
                                  <m:ctrlPr>
                                    <a:rPr lang="en-US" b="0" i="1" smtClean="0">
                                      <a:solidFill>
                                        <a:schemeClr val="tx1"/>
                                      </a:solidFill>
                                      <a:latin typeface="Cambria Math"/>
                                    </a:rPr>
                                  </m:ctrlPr>
                                </m:dPr>
                                <m:e>
                                  <m:sSub>
                                    <m:sSubPr>
                                      <m:ctrlPr>
                                        <a:rPr lang="en-US" b="0" i="1" smtClean="0">
                                          <a:solidFill>
                                            <a:schemeClr val="tx1"/>
                                          </a:solidFill>
                                          <a:latin typeface="Cambria Math"/>
                                        </a:rPr>
                                      </m:ctrlPr>
                                    </m:sSubPr>
                                    <m:e>
                                      <m:r>
                                        <a:rPr lang="en-US" b="1" i="0" smtClean="0">
                                          <a:solidFill>
                                            <a:schemeClr val="tx1"/>
                                          </a:solidFill>
                                          <a:latin typeface="Cambria Math"/>
                                        </a:rPr>
                                        <m:t>𝐳</m:t>
                                      </m:r>
                                    </m:e>
                                    <m:sub>
                                      <m:r>
                                        <a:rPr lang="en-US" b="0" i="1" smtClean="0">
                                          <a:solidFill>
                                            <a:schemeClr val="tx1"/>
                                          </a:solidFill>
                                          <a:latin typeface="Cambria Math"/>
                                        </a:rPr>
                                        <m:t>𝑘</m:t>
                                      </m:r>
                                    </m:sub>
                                  </m:sSub>
                                </m:e>
                              </m:d>
                            </m:e>
                            <m:sub>
                              <m:r>
                                <a:rPr lang="en-US" b="0" i="1" smtClean="0">
                                  <a:solidFill>
                                    <a:schemeClr val="tx1"/>
                                  </a:solidFill>
                                  <a:latin typeface="Cambria Math"/>
                                </a:rPr>
                                <m:t>1</m:t>
                              </m:r>
                            </m:sub>
                          </m:sSub>
                        </m:e>
                      </m:func>
                    </m:oMath>
                  </m:oMathPara>
                </a14:m>
                <a:endParaRPr lang="en-US" sz="3000" dirty="0" smtClean="0">
                  <a:solidFill>
                    <a:schemeClr val="tx1"/>
                  </a:solidFill>
                </a:endParaRPr>
              </a:p>
              <a:p>
                <a:pPr marL="0" indent="0">
                  <a:buNone/>
                </a:pPr>
                <a:r>
                  <a:rPr lang="en-US" dirty="0">
                    <a:solidFill>
                      <a:schemeClr val="tx1"/>
                    </a:solidFill>
                  </a:rPr>
                  <a:t>Subject to </a:t>
                </a:r>
                <a:r>
                  <a:rPr lang="en-US" dirty="0" smtClean="0">
                    <a:solidFill>
                      <a:schemeClr val="tx1"/>
                    </a:solidFill>
                  </a:rPr>
                  <a:t>  </a:t>
                </a:r>
                <a14:m>
                  <m:oMath xmlns:m="http://schemas.openxmlformats.org/officeDocument/2006/math">
                    <m:sSubSup>
                      <m:sSubSupPr>
                        <m:ctrlPr>
                          <a:rPr lang="en-US" b="0" i="1" smtClean="0">
                            <a:solidFill>
                              <a:schemeClr val="tx1"/>
                            </a:solidFill>
                            <a:latin typeface="Cambria Math"/>
                          </a:rPr>
                        </m:ctrlPr>
                      </m:sSubSupPr>
                      <m:e>
                        <m:d>
                          <m:dPr>
                            <m:begChr m:val="‖"/>
                            <m:endChr m:val="‖"/>
                            <m:ctrlPr>
                              <a:rPr lang="en-US" i="1" smtClean="0">
                                <a:solidFill>
                                  <a:schemeClr val="tx1"/>
                                </a:solidFill>
                                <a:latin typeface="Cambria Math"/>
                              </a:rPr>
                            </m:ctrlPr>
                          </m:dPr>
                          <m:e>
                            <m:sSub>
                              <m:sSubPr>
                                <m:ctrlPr>
                                  <a:rPr lang="en-US" b="0" i="1" smtClean="0">
                                    <a:solidFill>
                                      <a:schemeClr val="tx1"/>
                                    </a:solidFill>
                                    <a:latin typeface="Cambria Math"/>
                                  </a:rPr>
                                </m:ctrlPr>
                              </m:sSubPr>
                              <m:e>
                                <m:r>
                                  <a:rPr lang="en-US" b="1" i="0" smtClean="0">
                                    <a:solidFill>
                                      <a:schemeClr val="tx1"/>
                                    </a:solidFill>
                                    <a:latin typeface="Cambria Math"/>
                                  </a:rPr>
                                  <m:t>𝐝</m:t>
                                </m:r>
                              </m:e>
                              <m:sub>
                                <m:r>
                                  <a:rPr lang="en-US" b="0" i="1" smtClean="0">
                                    <a:solidFill>
                                      <a:schemeClr val="tx1"/>
                                    </a:solidFill>
                                    <a:latin typeface="Cambria Math"/>
                                  </a:rPr>
                                  <m:t>𝑘</m:t>
                                </m:r>
                              </m:sub>
                            </m:sSub>
                          </m:e>
                        </m:d>
                      </m:e>
                      <m:sub>
                        <m:r>
                          <a:rPr lang="en-US" b="0" i="1" smtClean="0">
                            <a:solidFill>
                              <a:schemeClr val="tx1"/>
                            </a:solidFill>
                            <a:latin typeface="Cambria Math"/>
                          </a:rPr>
                          <m:t>2</m:t>
                        </m:r>
                      </m:sub>
                      <m:sup>
                        <m:r>
                          <a:rPr lang="en-US" b="0" i="1" smtClean="0">
                            <a:solidFill>
                              <a:schemeClr val="tx1"/>
                            </a:solidFill>
                            <a:latin typeface="Cambria Math"/>
                          </a:rPr>
                          <m:t>2</m:t>
                        </m:r>
                      </m:sup>
                    </m:sSubSup>
                    <m:r>
                      <a:rPr lang="en-US" b="0" i="1" smtClean="0">
                        <a:solidFill>
                          <a:schemeClr val="tx1"/>
                        </a:solidFill>
                        <a:latin typeface="Cambria Math"/>
                      </a:rPr>
                      <m:t>≤1     </m:t>
                    </m:r>
                    <m:r>
                      <a:rPr lang="en-US" b="0" i="1" smtClean="0">
                        <a:solidFill>
                          <a:schemeClr val="tx1"/>
                        </a:solidFill>
                        <a:latin typeface="Cambria Math"/>
                        <a:ea typeface="Cambria Math"/>
                      </a:rPr>
                      <m:t>∀</m:t>
                    </m:r>
                    <m:r>
                      <a:rPr lang="en-US" b="0" i="1" smtClean="0">
                        <a:solidFill>
                          <a:schemeClr val="tx1"/>
                        </a:solidFill>
                        <a:latin typeface="Cambria Math"/>
                        <a:ea typeface="Cambria Math"/>
                      </a:rPr>
                      <m:t>𝑘</m:t>
                    </m:r>
                    <m:r>
                      <a:rPr lang="en-US" b="0" i="1" smtClean="0">
                        <a:solidFill>
                          <a:schemeClr val="tx1"/>
                        </a:solidFill>
                        <a:latin typeface="Cambria Math"/>
                        <a:ea typeface="Cambria Math"/>
                      </a:rPr>
                      <m:t>∈{1,…,</m:t>
                    </m:r>
                    <m:r>
                      <a:rPr lang="en-US" b="0" i="1" smtClean="0">
                        <a:solidFill>
                          <a:schemeClr val="tx1"/>
                        </a:solidFill>
                        <a:latin typeface="Cambria Math"/>
                        <a:ea typeface="Cambria Math"/>
                      </a:rPr>
                      <m:t>𝐾</m:t>
                    </m:r>
                    <m:r>
                      <a:rPr lang="en-US" b="0" i="1" smtClean="0">
                        <a:solidFill>
                          <a:schemeClr val="tx1"/>
                        </a:solidFill>
                        <a:latin typeface="Cambria Math"/>
                        <a:ea typeface="Cambria Math"/>
                      </a:rPr>
                      <m:t>}</m:t>
                    </m:r>
                  </m:oMath>
                </a14:m>
                <a:endParaRPr lang="en-US" dirty="0">
                  <a:solidFill>
                    <a:schemeClr val="tx1"/>
                  </a:solidFill>
                </a:endParaRP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381000" y="1371600"/>
                <a:ext cx="8229600" cy="3581400"/>
              </a:xfrm>
              <a:prstGeom prst="rect">
                <a:avLst/>
              </a:prstGeom>
              <a:blipFill rotWithShape="1">
                <a:blip r:embed="rId3"/>
                <a:stretch>
                  <a:fillRect l="-192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b="1" dirty="0" smtClean="0"/>
              <a:t>More General Formulation</a:t>
            </a:r>
            <a:endParaRPr lang="en-US" b="1" dirty="0"/>
          </a:p>
        </p:txBody>
      </p:sp>
      <p:sp>
        <p:nvSpPr>
          <p:cNvPr id="7" name="Rectangle 6"/>
          <p:cNvSpPr/>
          <p:nvPr/>
        </p:nvSpPr>
        <p:spPr>
          <a:xfrm>
            <a:off x="3505200" y="2744830"/>
            <a:ext cx="388607"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609600" y="4343400"/>
                <a:ext cx="7775014" cy="1200329"/>
              </a:xfrm>
              <a:prstGeom prst="rect">
                <a:avLst/>
              </a:prstGeom>
              <a:noFill/>
            </p:spPr>
            <p:txBody>
              <a:bodyPr wrap="none" rtlCol="0">
                <a:spAutoFit/>
              </a:bodyPr>
              <a:lstStyle/>
              <a:p>
                <a:r>
                  <a:rPr lang="en-US" sz="2400" dirty="0" smtClean="0">
                    <a:solidFill>
                      <a:srgbClr val="FF0000"/>
                    </a:solidFill>
                  </a:rPr>
                  <a:t>Block diagonal matrix </a:t>
                </a:r>
                <a14:m>
                  <m:oMath xmlns:m="http://schemas.openxmlformats.org/officeDocument/2006/math">
                    <m:r>
                      <a:rPr lang="en-US" sz="2400" b="1" i="0" smtClean="0">
                        <a:solidFill>
                          <a:srgbClr val="FF0000"/>
                        </a:solidFill>
                        <a:latin typeface="Cambria Math"/>
                      </a:rPr>
                      <m:t>𝐌</m:t>
                    </m:r>
                  </m:oMath>
                </a14:m>
                <a:r>
                  <a:rPr lang="en-US" sz="2400" dirty="0" smtClean="0">
                    <a:solidFill>
                      <a:srgbClr val="FF0000"/>
                    </a:solidFill>
                  </a:rPr>
                  <a:t> </a:t>
                </a:r>
                <a:r>
                  <a:rPr lang="en-US" sz="2400" dirty="0" smtClean="0"/>
                  <a:t>allows for</a:t>
                </a:r>
              </a:p>
              <a:p>
                <a:pPr marL="285750" indent="-285750">
                  <a:buFont typeface="Arial" panose="020B0604020202020204" pitchFamily="34" charset="0"/>
                  <a:buChar char="•"/>
                </a:pPr>
                <a:r>
                  <a:rPr lang="en-US" sz="2400" dirty="0" smtClean="0"/>
                  <a:t>unmodified filters in boundary regions</a:t>
                </a:r>
              </a:p>
              <a:p>
                <a:pPr marL="285750" indent="-285750">
                  <a:buFont typeface="Arial" panose="020B0604020202020204" pitchFamily="34" charset="0"/>
                  <a:buChar char="•"/>
                </a:pPr>
                <a:r>
                  <a:rPr lang="en-US" sz="2400" dirty="0" smtClean="0"/>
                  <a:t>Efficient learning and reconstruction from incomplete data</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609600" y="4343400"/>
                <a:ext cx="7775014" cy="1200329"/>
              </a:xfrm>
              <a:prstGeom prst="rect">
                <a:avLst/>
              </a:prstGeom>
              <a:blipFill rotWithShape="1">
                <a:blip r:embed="rId4"/>
                <a:stretch>
                  <a:fillRect l="-1176" t="-4082" r="-235" b="-10714"/>
                </a:stretch>
              </a:blipFill>
            </p:spPr>
            <p:txBody>
              <a:bodyPr/>
              <a:lstStyle/>
              <a:p>
                <a:r>
                  <a:rPr lang="en-US">
                    <a:noFill/>
                  </a:rPr>
                  <a:t> </a:t>
                </a:r>
              </a:p>
            </p:txBody>
          </p:sp>
        </mc:Fallback>
      </mc:AlternateContent>
      <p:sp>
        <p:nvSpPr>
          <p:cNvPr id="13" name="TextBox 12"/>
          <p:cNvSpPr txBox="1"/>
          <p:nvPr/>
        </p:nvSpPr>
        <p:spPr>
          <a:xfrm>
            <a:off x="1371600" y="5939135"/>
            <a:ext cx="6512167" cy="461665"/>
          </a:xfrm>
          <a:prstGeom prst="rect">
            <a:avLst/>
          </a:prstGeom>
          <a:noFill/>
          <a:ln w="28575">
            <a:solidFill>
              <a:schemeClr val="accent5"/>
            </a:solidFill>
          </a:ln>
        </p:spPr>
        <p:txBody>
          <a:bodyPr wrap="none" rtlCol="0">
            <a:spAutoFit/>
          </a:bodyPr>
          <a:lstStyle/>
          <a:p>
            <a:r>
              <a:rPr lang="en-US" sz="2400" i="1" dirty="0" smtClean="0"/>
              <a:t>Cannot be solved directly with the Fourier trick…</a:t>
            </a:r>
            <a:endParaRPr lang="en-US" sz="2400" b="1" i="1" dirty="0"/>
          </a:p>
        </p:txBody>
      </p:sp>
    </p:spTree>
    <p:extLst>
      <p:ext uri="{BB962C8B-B14F-4D97-AF65-F5344CB8AC3E}">
        <p14:creationId xmlns:p14="http://schemas.microsoft.com/office/powerpoint/2010/main" val="169109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Efficient Splitting of Objective</a:t>
            </a:r>
            <a:endParaRPr lang="en-US" b="1" dirty="0"/>
          </a:p>
        </p:txBody>
      </p:sp>
      <p:pic>
        <p:nvPicPr>
          <p:cNvPr id="296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424914"/>
            <a:ext cx="8229600" cy="1108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4074420"/>
            <a:ext cx="5743576" cy="1116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5" y="5460962"/>
            <a:ext cx="3000375" cy="519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6257925"/>
            <a:ext cx="3195638"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a:stCxn id="11" idx="1"/>
          </p:cNvCxnSpPr>
          <p:nvPr/>
        </p:nvCxnSpPr>
        <p:spPr>
          <a:xfrm>
            <a:off x="3124200" y="3765138"/>
            <a:ext cx="304800" cy="640976"/>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11" name="Right Brace 10"/>
          <p:cNvSpPr/>
          <p:nvPr/>
        </p:nvSpPr>
        <p:spPr>
          <a:xfrm rot="5400000">
            <a:off x="2971800" y="2088738"/>
            <a:ext cx="304800" cy="30480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5905500" y="3269838"/>
            <a:ext cx="304800" cy="6858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a:stCxn id="17" idx="1"/>
          </p:cNvCxnSpPr>
          <p:nvPr/>
        </p:nvCxnSpPr>
        <p:spPr>
          <a:xfrm flipH="1">
            <a:off x="6781800" y="3765139"/>
            <a:ext cx="1181100" cy="640975"/>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17" name="Right Brace 16"/>
          <p:cNvSpPr/>
          <p:nvPr/>
        </p:nvSpPr>
        <p:spPr>
          <a:xfrm rot="5400000">
            <a:off x="7810500" y="2965039"/>
            <a:ext cx="304800" cy="12954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a:stCxn id="13" idx="1"/>
          </p:cNvCxnSpPr>
          <p:nvPr/>
        </p:nvCxnSpPr>
        <p:spPr>
          <a:xfrm flipH="1">
            <a:off x="5467350" y="3765138"/>
            <a:ext cx="590550" cy="640976"/>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16" name="TextBox 15"/>
          <p:cNvSpPr txBox="1"/>
          <p:nvPr/>
        </p:nvSpPr>
        <p:spPr>
          <a:xfrm>
            <a:off x="2081897" y="1671935"/>
            <a:ext cx="4948599" cy="461665"/>
          </a:xfrm>
          <a:prstGeom prst="rect">
            <a:avLst/>
          </a:prstGeom>
          <a:noFill/>
          <a:ln w="28575">
            <a:solidFill>
              <a:schemeClr val="accent5"/>
            </a:solidFill>
          </a:ln>
        </p:spPr>
        <p:txBody>
          <a:bodyPr wrap="none" rtlCol="0">
            <a:spAutoFit/>
          </a:bodyPr>
          <a:lstStyle/>
          <a:p>
            <a:r>
              <a:rPr lang="en-US" sz="2400" dirty="0"/>
              <a:t>m</a:t>
            </a:r>
            <a:r>
              <a:rPr lang="en-US" sz="2400" dirty="0" smtClean="0"/>
              <a:t>ove the constraints to the objective</a:t>
            </a:r>
            <a:endParaRPr lang="en-US" sz="2400" dirty="0"/>
          </a:p>
        </p:txBody>
      </p:sp>
      <p:cxnSp>
        <p:nvCxnSpPr>
          <p:cNvPr id="15" name="Straight Arrow Connector 14"/>
          <p:cNvCxnSpPr/>
          <p:nvPr/>
        </p:nvCxnSpPr>
        <p:spPr>
          <a:xfrm flipH="1">
            <a:off x="5029200" y="6400800"/>
            <a:ext cx="609600" cy="119062"/>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19" name="TextBox 18"/>
          <p:cNvSpPr txBox="1"/>
          <p:nvPr/>
        </p:nvSpPr>
        <p:spPr>
          <a:xfrm>
            <a:off x="5638800" y="6059269"/>
            <a:ext cx="2324100" cy="646331"/>
          </a:xfrm>
          <a:prstGeom prst="rect">
            <a:avLst/>
          </a:prstGeom>
          <a:noFill/>
          <a:ln w="28575">
            <a:solidFill>
              <a:schemeClr val="bg1"/>
            </a:solidFill>
          </a:ln>
        </p:spPr>
        <p:txBody>
          <a:bodyPr wrap="square" rtlCol="0">
            <a:spAutoFit/>
          </a:bodyPr>
          <a:lstStyle/>
          <a:p>
            <a:r>
              <a:rPr lang="en-US" dirty="0" smtClean="0">
                <a:solidFill>
                  <a:srgbClr val="FF0000"/>
                </a:solidFill>
              </a:rPr>
              <a:t>Concatenation of convolutional matrices</a:t>
            </a:r>
            <a:endParaRPr lang="en-US" dirty="0">
              <a:solidFill>
                <a:srgbClr val="FF0000"/>
              </a:solidFill>
            </a:endParaRPr>
          </a:p>
        </p:txBody>
      </p:sp>
    </p:spTree>
    <p:extLst>
      <p:ext uri="{BB962C8B-B14F-4D97-AF65-F5344CB8AC3E}">
        <p14:creationId xmlns:p14="http://schemas.microsoft.com/office/powerpoint/2010/main" val="250072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6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Generalization of Objective</a:t>
            </a:r>
            <a:endParaRPr lang="en-US" b="1" dirty="0"/>
          </a:p>
        </p:txBody>
      </p:sp>
      <p:pic>
        <p:nvPicPr>
          <p:cNvPr id="307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905000"/>
            <a:ext cx="8229600" cy="345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115159" y="5481860"/>
            <a:ext cx="2733441" cy="369332"/>
          </a:xfrm>
          <a:prstGeom prst="rect">
            <a:avLst/>
          </a:prstGeom>
          <a:noFill/>
        </p:spPr>
        <p:txBody>
          <a:bodyPr wrap="square" rtlCol="0">
            <a:spAutoFit/>
          </a:bodyPr>
          <a:lstStyle>
            <a:defPPr>
              <a:defRPr lang="en-US"/>
            </a:defPPr>
            <a:lvl1pPr>
              <a:defRPr b="1">
                <a:solidFill>
                  <a:srgbClr val="00B0F0"/>
                </a:solidFill>
              </a:defRPr>
            </a:lvl1pPr>
          </a:lstStyle>
          <a:p>
            <a:r>
              <a:rPr lang="en-US" dirty="0" smtClean="0">
                <a:solidFill>
                  <a:srgbClr val="FF0000"/>
                </a:solidFill>
              </a:rPr>
              <a:t>Selects </a:t>
            </a:r>
            <a:r>
              <a:rPr lang="en-US" dirty="0" err="1" smtClean="0">
                <a:solidFill>
                  <a:srgbClr val="FF0000"/>
                </a:solidFill>
              </a:rPr>
              <a:t>i</a:t>
            </a:r>
            <a:r>
              <a:rPr lang="en-US" baseline="30000" dirty="0" err="1" smtClean="0">
                <a:solidFill>
                  <a:srgbClr val="FF0000"/>
                </a:solidFill>
              </a:rPr>
              <a:t>th</a:t>
            </a:r>
            <a:r>
              <a:rPr lang="en-US" baseline="30000" dirty="0" smtClean="0">
                <a:solidFill>
                  <a:srgbClr val="FF0000"/>
                </a:solidFill>
              </a:rPr>
              <a:t> </a:t>
            </a:r>
            <a:r>
              <a:rPr lang="en-US" dirty="0" smtClean="0">
                <a:solidFill>
                  <a:srgbClr val="FF0000"/>
                </a:solidFill>
              </a:rPr>
              <a:t>support of v</a:t>
            </a:r>
            <a:r>
              <a:rPr lang="en-US" baseline="30000" dirty="0" smtClean="0">
                <a:solidFill>
                  <a:srgbClr val="FF0000"/>
                </a:solidFill>
              </a:rPr>
              <a:t> </a:t>
            </a:r>
            <a:endParaRPr lang="en-US" dirty="0">
              <a:solidFill>
                <a:srgbClr val="FF0000"/>
              </a:solidFill>
            </a:endParaRPr>
          </a:p>
        </p:txBody>
      </p:sp>
      <p:cxnSp>
        <p:nvCxnSpPr>
          <p:cNvPr id="7" name="Straight Arrow Connector 6"/>
          <p:cNvCxnSpPr/>
          <p:nvPr/>
        </p:nvCxnSpPr>
        <p:spPr>
          <a:xfrm flipV="1">
            <a:off x="7315200" y="4643661"/>
            <a:ext cx="1066800" cy="832258"/>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5851193"/>
            <a:ext cx="5178343" cy="100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131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dirty="0" smtClean="0"/>
              <a:t>ADMM Approach</a:t>
            </a:r>
            <a:endParaRPr lang="en-US" b="1"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6943725" cy="94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3276600"/>
            <a:ext cx="691436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Brace 11"/>
          <p:cNvSpPr/>
          <p:nvPr/>
        </p:nvSpPr>
        <p:spPr>
          <a:xfrm rot="5400000">
            <a:off x="2400300" y="2052733"/>
            <a:ext cx="304800" cy="8382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5" name="Right Brace 14"/>
          <p:cNvSpPr/>
          <p:nvPr/>
        </p:nvSpPr>
        <p:spPr>
          <a:xfrm rot="5400000">
            <a:off x="3390900" y="2281333"/>
            <a:ext cx="304800" cy="3810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6" name="Right Brace 15"/>
          <p:cNvSpPr/>
          <p:nvPr/>
        </p:nvSpPr>
        <p:spPr>
          <a:xfrm rot="5400000">
            <a:off x="6362700" y="2281333"/>
            <a:ext cx="304800" cy="381000"/>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7" name="TextBox 16"/>
          <p:cNvSpPr txBox="1"/>
          <p:nvPr/>
        </p:nvSpPr>
        <p:spPr>
          <a:xfrm>
            <a:off x="2400300" y="2667822"/>
            <a:ext cx="342900" cy="523220"/>
          </a:xfrm>
          <a:prstGeom prst="rect">
            <a:avLst/>
          </a:prstGeom>
          <a:noFill/>
        </p:spPr>
        <p:txBody>
          <a:bodyPr wrap="square" rtlCol="0">
            <a:spAutoFit/>
          </a:bodyPr>
          <a:lstStyle>
            <a:defPPr>
              <a:defRPr lang="en-US"/>
            </a:defPPr>
            <a:lvl1pPr>
              <a:defRPr b="1">
                <a:solidFill>
                  <a:srgbClr val="00B0F0"/>
                </a:solidFill>
              </a:defRPr>
            </a:lvl1pPr>
          </a:lstStyle>
          <a:p>
            <a:r>
              <a:rPr lang="en-US" sz="2800" dirty="0" smtClean="0">
                <a:solidFill>
                  <a:srgbClr val="FF0000"/>
                </a:solidFill>
              </a:rPr>
              <a:t>0</a:t>
            </a:r>
            <a:endParaRPr lang="en-US" sz="2800" dirty="0">
              <a:solidFill>
                <a:srgbClr val="FF0000"/>
              </a:solidFill>
            </a:endParaRPr>
          </a:p>
        </p:txBody>
      </p:sp>
      <mc:AlternateContent xmlns:mc="http://schemas.openxmlformats.org/markup-compatibility/2006" xmlns:a14="http://schemas.microsoft.com/office/drawing/2010/main">
        <mc:Choice Requires="a14">
          <p:sp>
            <p:nvSpPr>
              <p:cNvPr id="18" name="TextBox 17"/>
              <p:cNvSpPr txBox="1"/>
              <p:nvPr/>
            </p:nvSpPr>
            <p:spPr>
              <a:xfrm>
                <a:off x="3352800" y="2678668"/>
                <a:ext cx="342900" cy="523220"/>
              </a:xfrm>
              <a:prstGeom prst="rect">
                <a:avLst/>
              </a:prstGeom>
              <a:noFill/>
            </p:spPr>
            <p:txBody>
              <a:bodyPr wrap="square" rtlCol="0">
                <a:spAutoFit/>
              </a:bodyPr>
              <a:lstStyle>
                <a:defPPr>
                  <a:defRPr lang="en-US"/>
                </a:defPPr>
                <a:lvl1pPr>
                  <a:defRPr b="1">
                    <a:solidFill>
                      <a:srgbClr val="00B0F0"/>
                    </a:solidFill>
                  </a:defRPr>
                </a:lvl1pPr>
              </a:lstStyle>
              <a:p>
                <a:pPr/>
                <a14:m>
                  <m:oMathPara xmlns:m="http://schemas.openxmlformats.org/officeDocument/2006/math">
                    <m:oMathParaPr>
                      <m:jc m:val="centerGroup"/>
                    </m:oMathParaPr>
                    <m:oMath xmlns:m="http://schemas.openxmlformats.org/officeDocument/2006/math">
                      <m:r>
                        <a:rPr lang="en-US" sz="2800" b="1" i="1" dirty="0" smtClean="0">
                          <a:solidFill>
                            <a:srgbClr val="FF0000"/>
                          </a:solidFill>
                          <a:latin typeface="Cambria Math"/>
                        </a:rPr>
                        <m:t>𝒇</m:t>
                      </m:r>
                    </m:oMath>
                  </m:oMathPara>
                </a14:m>
                <a:endParaRPr lang="en-US" sz="2800"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352800" y="2678668"/>
                <a:ext cx="342900"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286500" y="2687266"/>
                <a:ext cx="342900" cy="523220"/>
              </a:xfrm>
              <a:prstGeom prst="rect">
                <a:avLst/>
              </a:prstGeom>
              <a:noFill/>
            </p:spPr>
            <p:txBody>
              <a:bodyPr wrap="square" rtlCol="0">
                <a:spAutoFit/>
              </a:bodyPr>
              <a:lstStyle>
                <a:defPPr>
                  <a:defRPr lang="en-US"/>
                </a:defPPr>
                <a:lvl1pPr>
                  <a:defRPr b="1">
                    <a:solidFill>
                      <a:srgbClr val="00B0F0"/>
                    </a:solidFill>
                  </a:defRPr>
                </a:lvl1pPr>
              </a:lstStyle>
              <a:p>
                <a:pPr/>
                <a14:m>
                  <m:oMathPara xmlns:m="http://schemas.openxmlformats.org/officeDocument/2006/math">
                    <m:oMathParaPr>
                      <m:jc m:val="centerGroup"/>
                    </m:oMathParaPr>
                    <m:oMath xmlns:m="http://schemas.openxmlformats.org/officeDocument/2006/math">
                      <m:r>
                        <a:rPr lang="en-US" sz="2800" b="1" i="0" dirty="0" smtClean="0">
                          <a:solidFill>
                            <a:srgbClr val="FF0000"/>
                          </a:solidFill>
                          <a:latin typeface="Cambria Math"/>
                        </a:rPr>
                        <m:t>𝐊</m:t>
                      </m:r>
                    </m:oMath>
                  </m:oMathPara>
                </a14:m>
                <a:endParaRPr lang="en-US" sz="2800"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286500" y="2687266"/>
                <a:ext cx="342900" cy="523220"/>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3970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ADMM </a:t>
            </a:r>
            <a:r>
              <a:rPr lang="en-US" b="1" dirty="0" smtClean="0"/>
              <a:t>for CSC</a:t>
            </a:r>
            <a:endParaRPr 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75117"/>
            <a:ext cx="8229600" cy="1196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05207"/>
            <a:ext cx="8077200" cy="253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2133600"/>
            <a:ext cx="301686"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sp>
        <p:nvSpPr>
          <p:cNvPr id="8" name="Right Brace 7"/>
          <p:cNvSpPr/>
          <p:nvPr/>
        </p:nvSpPr>
        <p:spPr>
          <a:xfrm rot="10800000">
            <a:off x="304800" y="1817132"/>
            <a:ext cx="304800" cy="1078468"/>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8394" y="4303350"/>
            <a:ext cx="301686" cy="369332"/>
          </a:xfrm>
          <a:prstGeom prst="rect">
            <a:avLst/>
          </a:prstGeom>
          <a:noFill/>
        </p:spPr>
        <p:txBody>
          <a:bodyPr wrap="none" rtlCol="0">
            <a:spAutoFit/>
          </a:bodyPr>
          <a:lstStyle/>
          <a:p>
            <a:r>
              <a:rPr lang="en-US" b="1" dirty="0" smtClean="0">
                <a:solidFill>
                  <a:srgbClr val="FF0000"/>
                </a:solidFill>
              </a:rPr>
              <a:t>3</a:t>
            </a:r>
            <a:endParaRPr lang="en-US" b="1" dirty="0">
              <a:solidFill>
                <a:srgbClr val="FF0000"/>
              </a:solidFill>
            </a:endParaRPr>
          </a:p>
        </p:txBody>
      </p:sp>
      <p:sp>
        <p:nvSpPr>
          <p:cNvPr id="10" name="Right Brace 9"/>
          <p:cNvSpPr/>
          <p:nvPr/>
        </p:nvSpPr>
        <p:spPr>
          <a:xfrm rot="10800000">
            <a:off x="304799" y="3405206"/>
            <a:ext cx="304800" cy="2233593"/>
          </a:xfrm>
          <a:prstGeom prst="rightBrace">
            <a:avLst>
              <a:gd name="adj1" fmla="val 40833"/>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p:cNvSpPr/>
          <p:nvPr/>
        </p:nvSpPr>
        <p:spPr>
          <a:xfrm>
            <a:off x="4876800" y="1826657"/>
            <a:ext cx="762000" cy="50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924175" y="1808381"/>
            <a:ext cx="228600" cy="50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130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3958" y="4351735"/>
            <a:ext cx="2758637" cy="220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a:spLocks noGrp="1"/>
          </p:cNvSpPr>
          <p:nvPr>
            <p:ph type="title"/>
          </p:nvPr>
        </p:nvSpPr>
        <p:spPr>
          <a:xfrm>
            <a:off x="457200" y="152400"/>
            <a:ext cx="8229600" cy="1143000"/>
          </a:xfrm>
        </p:spPr>
        <p:txBody>
          <a:bodyPr/>
          <a:lstStyle/>
          <a:p>
            <a:r>
              <a:rPr lang="en-US" b="1" dirty="0" smtClean="0"/>
              <a:t>How to encode this image?</a:t>
            </a:r>
            <a:endParaRPr lang="en-US" b="1" dirty="0"/>
          </a:p>
        </p:txBody>
      </p:sp>
      <p:pic>
        <p:nvPicPr>
          <p:cNvPr id="15" name="Picture 4"/>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3958" y="1622468"/>
            <a:ext cx="2751842" cy="218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757888" y="2450068"/>
                <a:ext cx="1520481" cy="369332"/>
              </a:xfrm>
              <a:prstGeom prst="rect">
                <a:avLst/>
              </a:prstGeom>
              <a:noFill/>
            </p:spPr>
            <p:txBody>
              <a:bodyPr wrap="none" rtlCol="0">
                <a:spAutoFit/>
              </a:bodyPr>
              <a:lstStyle/>
              <a:p>
                <a:r>
                  <a:rPr lang="en-US" dirty="0" smtClean="0"/>
                  <a:t>Input Image </a:t>
                </a:r>
                <a14:m>
                  <m:oMath xmlns:m="http://schemas.openxmlformats.org/officeDocument/2006/math">
                    <m:r>
                      <a:rPr lang="en-US" b="1" i="0" smtClean="0">
                        <a:latin typeface="Cambria Math"/>
                      </a:rPr>
                      <m:t>𝐱</m:t>
                    </m:r>
                  </m:oMath>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757888" y="2450068"/>
                <a:ext cx="1520481" cy="369332"/>
              </a:xfrm>
              <a:prstGeom prst="rect">
                <a:avLst/>
              </a:prstGeom>
              <a:blipFill rotWithShape="1">
                <a:blip r:embed="rId7"/>
                <a:stretch>
                  <a:fillRect l="-320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612028" y="2297668"/>
                <a:ext cx="1645772" cy="369332"/>
              </a:xfrm>
              <a:prstGeom prst="rect">
                <a:avLst/>
              </a:prstGeom>
              <a:noFill/>
            </p:spPr>
            <p:txBody>
              <a:bodyPr wrap="none" rtlCol="0">
                <a:spAutoFit/>
              </a:bodyPr>
              <a:lstStyle/>
              <a:p>
                <a:r>
                  <a:rPr lang="en-US" dirty="0" smtClean="0"/>
                  <a:t>Kernel/Filter </a:t>
                </a:r>
                <a14:m>
                  <m:oMath xmlns:m="http://schemas.openxmlformats.org/officeDocument/2006/math">
                    <m:sSub>
                      <m:sSubPr>
                        <m:ctrlPr>
                          <a:rPr lang="en-US" b="0" i="1" dirty="0" smtClean="0">
                            <a:latin typeface="Cambria Math"/>
                          </a:rPr>
                        </m:ctrlPr>
                      </m:sSubPr>
                      <m:e>
                        <m:r>
                          <a:rPr lang="en-US" b="1" i="0" dirty="0" smtClean="0">
                            <a:latin typeface="Cambria Math"/>
                          </a:rPr>
                          <m:t>𝐝</m:t>
                        </m:r>
                      </m:e>
                      <m:sub>
                        <m:r>
                          <a:rPr lang="en-US" b="0" i="1" dirty="0" smtClean="0">
                            <a:latin typeface="Cambria Math"/>
                          </a:rPr>
                          <m:t>1</m:t>
                        </m:r>
                      </m:sub>
                    </m:sSub>
                  </m:oMath>
                </a14:m>
                <a:endParaRPr 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3612028" y="2297668"/>
                <a:ext cx="1645772" cy="369332"/>
              </a:xfrm>
              <a:prstGeom prst="rect">
                <a:avLst/>
              </a:prstGeom>
              <a:blipFill rotWithShape="1">
                <a:blip r:embed="rId8"/>
                <a:stretch>
                  <a:fillRect l="-333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581400" y="4964668"/>
                <a:ext cx="1667123" cy="369332"/>
              </a:xfrm>
              <a:prstGeom prst="rect">
                <a:avLst/>
              </a:prstGeom>
              <a:noFill/>
            </p:spPr>
            <p:txBody>
              <a:bodyPr wrap="none" rtlCol="0">
                <a:spAutoFit/>
              </a:bodyPr>
              <a:lstStyle/>
              <a:p>
                <a:r>
                  <a:rPr lang="en-US" dirty="0" smtClean="0"/>
                  <a:t>Kernel/Filter </a:t>
                </a:r>
                <a14:m>
                  <m:oMath xmlns:m="http://schemas.openxmlformats.org/officeDocument/2006/math">
                    <m:sSub>
                      <m:sSubPr>
                        <m:ctrlPr>
                          <a:rPr lang="en-US" b="0" i="1" dirty="0" smtClean="0">
                            <a:latin typeface="Cambria Math"/>
                          </a:rPr>
                        </m:ctrlPr>
                      </m:sSubPr>
                      <m:e>
                        <m:r>
                          <a:rPr lang="en-US" b="1" i="0" dirty="0" smtClean="0">
                            <a:latin typeface="Cambria Math"/>
                          </a:rPr>
                          <m:t>𝐝</m:t>
                        </m:r>
                      </m:e>
                      <m:sub>
                        <m:r>
                          <a:rPr lang="en-US" b="0" i="1" dirty="0" smtClean="0">
                            <a:latin typeface="Cambria Math"/>
                          </a:rPr>
                          <m:t>2</m:t>
                        </m:r>
                      </m:sub>
                    </m:sSub>
                  </m:oMath>
                </a14:m>
                <a:endParaRPr 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581400" y="4964668"/>
                <a:ext cx="1667123" cy="369332"/>
              </a:xfrm>
              <a:prstGeom prst="rect">
                <a:avLst/>
              </a:prstGeom>
              <a:blipFill rotWithShape="1">
                <a:blip r:embed="rId9"/>
                <a:stretch>
                  <a:fillRect l="-329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62600" y="1253136"/>
                <a:ext cx="2697854" cy="369332"/>
              </a:xfrm>
              <a:prstGeom prst="rect">
                <a:avLst/>
              </a:prstGeom>
              <a:noFill/>
            </p:spPr>
            <p:txBody>
              <a:bodyPr wrap="none" rtlCol="0">
                <a:spAutoFit/>
              </a:bodyPr>
              <a:lstStyle/>
              <a:p>
                <a:r>
                  <a:rPr lang="en-US" dirty="0" smtClean="0"/>
                  <a:t>Response/Feature Map  </a:t>
                </a:r>
                <a14:m>
                  <m:oMath xmlns:m="http://schemas.openxmlformats.org/officeDocument/2006/math">
                    <m:sSub>
                      <m:sSubPr>
                        <m:ctrlPr>
                          <a:rPr lang="en-US" b="0" i="1" dirty="0" smtClean="0">
                            <a:latin typeface="Cambria Math"/>
                          </a:rPr>
                        </m:ctrlPr>
                      </m:sSubPr>
                      <m:e>
                        <m:r>
                          <a:rPr lang="en-US" b="1" i="0" dirty="0" smtClean="0">
                            <a:latin typeface="Cambria Math"/>
                          </a:rPr>
                          <m:t>𝐳</m:t>
                        </m:r>
                      </m:e>
                      <m:sub>
                        <m:r>
                          <a:rPr lang="en-US" b="0" i="1" dirty="0" smtClean="0">
                            <a:latin typeface="Cambria Math"/>
                          </a:rPr>
                          <m:t>1</m:t>
                        </m:r>
                      </m:sub>
                    </m:sSub>
                  </m:oMath>
                </a14:m>
                <a:endParaRPr 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5562600" y="1253136"/>
                <a:ext cx="2697854" cy="369332"/>
              </a:xfrm>
              <a:prstGeom prst="rect">
                <a:avLst/>
              </a:prstGeom>
              <a:blipFill rotWithShape="1">
                <a:blip r:embed="rId10"/>
                <a:stretch>
                  <a:fillRect l="-2036"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53958" y="3982403"/>
                <a:ext cx="2697854" cy="369332"/>
              </a:xfrm>
              <a:prstGeom prst="rect">
                <a:avLst/>
              </a:prstGeom>
              <a:noFill/>
            </p:spPr>
            <p:txBody>
              <a:bodyPr wrap="none" rtlCol="0">
                <a:spAutoFit/>
              </a:bodyPr>
              <a:lstStyle/>
              <a:p>
                <a:r>
                  <a:rPr lang="en-US" dirty="0" smtClean="0"/>
                  <a:t>Response/Feature Map  </a:t>
                </a:r>
                <a14:m>
                  <m:oMath xmlns:m="http://schemas.openxmlformats.org/officeDocument/2006/math">
                    <m:sSub>
                      <m:sSubPr>
                        <m:ctrlPr>
                          <a:rPr lang="en-US" b="0" i="1" dirty="0" smtClean="0">
                            <a:latin typeface="Cambria Math"/>
                          </a:rPr>
                        </m:ctrlPr>
                      </m:sSubPr>
                      <m:e>
                        <m:r>
                          <a:rPr lang="en-US" b="1" i="0" dirty="0" smtClean="0">
                            <a:latin typeface="Cambria Math"/>
                          </a:rPr>
                          <m:t>𝐳</m:t>
                        </m:r>
                      </m:e>
                      <m:sub>
                        <m:r>
                          <a:rPr lang="en-US" b="0" i="1" dirty="0" smtClean="0">
                            <a:latin typeface="Cambria Math"/>
                          </a:rPr>
                          <m:t>2</m:t>
                        </m:r>
                      </m:sub>
                    </m:sSub>
                  </m:oMath>
                </a14:m>
                <a:endParaRPr lang="en-US"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5553958" y="3982403"/>
                <a:ext cx="2697854" cy="369332"/>
              </a:xfrm>
              <a:prstGeom prst="rect">
                <a:avLst/>
              </a:prstGeom>
              <a:blipFill rotWithShape="1">
                <a:blip r:embed="rId11"/>
                <a:stretch>
                  <a:fillRect l="-1806" t="-8197" b="-24590"/>
                </a:stretch>
              </a:blipFill>
            </p:spPr>
            <p:txBody>
              <a:bodyPr/>
              <a:lstStyle/>
              <a:p>
                <a:r>
                  <a:rPr lang="en-US">
                    <a:noFill/>
                  </a:rPr>
                  <a:t> </a:t>
                </a:r>
              </a:p>
            </p:txBody>
          </p:sp>
        </mc:Fallback>
      </mc:AlternateContent>
      <p:sp>
        <p:nvSpPr>
          <p:cNvPr id="9" name="Left Brace 8"/>
          <p:cNvSpPr/>
          <p:nvPr/>
        </p:nvSpPr>
        <p:spPr>
          <a:xfrm>
            <a:off x="3048000" y="1253136"/>
            <a:ext cx="304800" cy="5376264"/>
          </a:xfrm>
          <a:prstGeom prst="leftBrace">
            <a:avLst>
              <a:gd name="adj1" fmla="val 125979"/>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144779" y="2834048"/>
            <a:ext cx="1365729" cy="2187532"/>
          </a:xfrm>
          <a:prstGeom prst="rect">
            <a:avLst/>
          </a:prstGeom>
          <a:pattFill prst="ltVert">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516234" y="2841668"/>
            <a:ext cx="1365729" cy="2187532"/>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78916" y="2000800"/>
            <a:ext cx="216884" cy="209000"/>
          </a:xfrm>
          <a:prstGeom prst="rect">
            <a:avLst/>
          </a:prstGeom>
          <a:pattFill prst="ltVert">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270634" y="4667800"/>
            <a:ext cx="216884" cy="209000"/>
          </a:xfrm>
          <a:prstGeom prst="rect">
            <a:avLst/>
          </a:prstGeom>
          <a:pattFill prst="ltHorz">
            <a:fgClr>
              <a:schemeClr val="bg2">
                <a:lumMod val="2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7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par>
                          <p:cTn id="9" fill="hold">
                            <p:stCondLst>
                              <p:cond delay="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3077"/>
                                        </p:tgtEl>
                                        <p:attrNameLst>
                                          <p:attrName>style.visibility</p:attrName>
                                        </p:attrNameLst>
                                      </p:cBhvr>
                                      <p:to>
                                        <p:strVal val="visible"/>
                                      </p:to>
                                    </p:set>
                                    <p:anim calcmode="lin" valueType="num">
                                      <p:cBhvr additive="base">
                                        <p:cTn id="20" dur="500" fill="hold"/>
                                        <p:tgtEl>
                                          <p:spTgt spid="3077"/>
                                        </p:tgtEl>
                                        <p:attrNameLst>
                                          <p:attrName>ppt_x</p:attrName>
                                        </p:attrNameLst>
                                      </p:cBhvr>
                                      <p:tavLst>
                                        <p:tav tm="0">
                                          <p:val>
                                            <p:strVal val="1+#ppt_w/2"/>
                                          </p:val>
                                        </p:tav>
                                        <p:tav tm="100000">
                                          <p:val>
                                            <p:strVal val="#ppt_x"/>
                                          </p:val>
                                        </p:tav>
                                      </p:tavLst>
                                    </p:anim>
                                    <p:anim calcmode="lin" valueType="num">
                                      <p:cBhvr additive="base">
                                        <p:cTn id="21" dur="500" fill="hold"/>
                                        <p:tgtEl>
                                          <p:spTgt spid="307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1+#ppt_w/2"/>
                                          </p:val>
                                        </p:tav>
                                        <p:tav tm="100000">
                                          <p:val>
                                            <p:strVal val="#ppt_x"/>
                                          </p:val>
                                        </p:tav>
                                      </p:tavLst>
                                    </p:anim>
                                    <p:anim calcmode="lin" valueType="num">
                                      <p:cBhvr additive="base">
                                        <p:cTn id="2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P spid="19" grpId="0"/>
      <p:bldP spid="20" grpId="0"/>
      <p:bldP spid="9" grpId="0" animBg="1"/>
      <p:bldP spid="23" grpId="0" animBg="1"/>
      <p:bldP spid="24" grpId="0" animBg="1"/>
      <p:bldP spid="10" grpId="0" animBg="1"/>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Alternating for the biconvex problem</a:t>
            </a:r>
            <a:endParaRPr lang="en-US" b="1" dirty="0"/>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7467" y="1646237"/>
            <a:ext cx="7216933" cy="46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782793" y="3661846"/>
                <a:ext cx="1404295" cy="369332"/>
              </a:xfrm>
              <a:prstGeom prst="rect">
                <a:avLst/>
              </a:prstGeom>
              <a:noFill/>
            </p:spPr>
            <p:txBody>
              <a:bodyPr wrap="none" rtlCol="0">
                <a:spAutoFit/>
              </a:bodyPr>
              <a:lstStyle/>
              <a:p>
                <a:r>
                  <a:rPr lang="en-US" b="1" dirty="0" smtClean="0">
                    <a:solidFill>
                      <a:srgbClr val="FF0000"/>
                    </a:solidFill>
                  </a:rPr>
                  <a:t>ADMM for </a:t>
                </a:r>
                <a14:m>
                  <m:oMath xmlns:m="http://schemas.openxmlformats.org/officeDocument/2006/math">
                    <m:r>
                      <a:rPr lang="en-US" b="1" i="1" smtClean="0">
                        <a:solidFill>
                          <a:srgbClr val="FF0000"/>
                        </a:solidFill>
                        <a:latin typeface="Cambria Math"/>
                      </a:rPr>
                      <m:t>𝒅</m:t>
                    </m:r>
                  </m:oMath>
                </a14:m>
                <a:endParaRPr lang="en-US" b="1" dirty="0" smtClean="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82793" y="3661846"/>
                <a:ext cx="1404295" cy="369332"/>
              </a:xfrm>
              <a:prstGeom prst="rect">
                <a:avLst/>
              </a:prstGeom>
              <a:blipFill rotWithShape="1">
                <a:blip r:embed="rId3"/>
                <a:stretch>
                  <a:fillRect l="-3463"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13251" y="4922837"/>
                <a:ext cx="1373838" cy="369332"/>
              </a:xfrm>
              <a:prstGeom prst="rect">
                <a:avLst/>
              </a:prstGeom>
              <a:noFill/>
            </p:spPr>
            <p:txBody>
              <a:bodyPr wrap="none" rtlCol="0">
                <a:spAutoFit/>
              </a:bodyPr>
              <a:lstStyle/>
              <a:p>
                <a:r>
                  <a:rPr lang="en-US" b="1" dirty="0" smtClean="0">
                    <a:solidFill>
                      <a:srgbClr val="FF0000"/>
                    </a:solidFill>
                  </a:rPr>
                  <a:t>ADMM for </a:t>
                </a:r>
                <a14:m>
                  <m:oMath xmlns:m="http://schemas.openxmlformats.org/officeDocument/2006/math">
                    <m:r>
                      <a:rPr lang="en-US" b="1" i="1" smtClean="0">
                        <a:solidFill>
                          <a:srgbClr val="FF0000"/>
                        </a:solidFill>
                        <a:latin typeface="Cambria Math"/>
                      </a:rPr>
                      <m:t>𝒛</m:t>
                    </m:r>
                  </m:oMath>
                </a14:m>
                <a:endParaRPr lang="en-US" b="1" dirty="0">
                  <a:solidFill>
                    <a:srgbClr val="FF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13251" y="4922837"/>
                <a:ext cx="1373838" cy="369332"/>
              </a:xfrm>
              <a:prstGeom prst="rect">
                <a:avLst/>
              </a:prstGeom>
              <a:blipFill rotWithShape="1">
                <a:blip r:embed="rId4"/>
                <a:stretch>
                  <a:fillRect l="-3540" t="-8333" b="-26667"/>
                </a:stretch>
              </a:blipFill>
            </p:spPr>
            <p:txBody>
              <a:bodyPr/>
              <a:lstStyle/>
              <a:p>
                <a:r>
                  <a:rPr lang="en-US">
                    <a:noFill/>
                  </a:rPr>
                  <a:t> </a:t>
                </a:r>
              </a:p>
            </p:txBody>
          </p:sp>
        </mc:Fallback>
      </mc:AlternateContent>
      <p:cxnSp>
        <p:nvCxnSpPr>
          <p:cNvPr id="8" name="Straight Connector 7"/>
          <p:cNvCxnSpPr/>
          <p:nvPr/>
        </p:nvCxnSpPr>
        <p:spPr>
          <a:xfrm>
            <a:off x="2514600" y="3275012"/>
            <a:ext cx="0" cy="11430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rot="16200000">
            <a:off x="1665293" y="3692032"/>
            <a:ext cx="1351369" cy="307777"/>
          </a:xfrm>
          <a:prstGeom prst="rect">
            <a:avLst/>
          </a:prstGeom>
          <a:noFill/>
        </p:spPr>
        <p:txBody>
          <a:bodyPr wrap="square" rtlCol="0">
            <a:spAutoFit/>
          </a:bodyPr>
          <a:lstStyle/>
          <a:p>
            <a:r>
              <a:rPr lang="en-US" sz="1400" dirty="0" smtClean="0">
                <a:solidFill>
                  <a:srgbClr val="FF0000"/>
                </a:solidFill>
              </a:rPr>
              <a:t>inner iterations</a:t>
            </a:r>
            <a:endParaRPr lang="en-US" sz="1400" dirty="0">
              <a:solidFill>
                <a:srgbClr val="FF0000"/>
              </a:solidFill>
            </a:endParaRPr>
          </a:p>
        </p:txBody>
      </p:sp>
      <p:cxnSp>
        <p:nvCxnSpPr>
          <p:cNvPr id="14" name="Straight Connector 13"/>
          <p:cNvCxnSpPr/>
          <p:nvPr/>
        </p:nvCxnSpPr>
        <p:spPr>
          <a:xfrm>
            <a:off x="2514600" y="4513263"/>
            <a:ext cx="0" cy="11430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rot="16200000">
            <a:off x="1665293" y="4930283"/>
            <a:ext cx="1351369" cy="307777"/>
          </a:xfrm>
          <a:prstGeom prst="rect">
            <a:avLst/>
          </a:prstGeom>
          <a:noFill/>
        </p:spPr>
        <p:txBody>
          <a:bodyPr wrap="square" rtlCol="0">
            <a:spAutoFit/>
          </a:bodyPr>
          <a:lstStyle/>
          <a:p>
            <a:r>
              <a:rPr lang="en-US" sz="1400" dirty="0" smtClean="0">
                <a:solidFill>
                  <a:srgbClr val="FF0000"/>
                </a:solidFill>
              </a:rPr>
              <a:t>inner iterations</a:t>
            </a:r>
            <a:endParaRPr lang="en-US" sz="1400" dirty="0">
              <a:solidFill>
                <a:srgbClr val="FF0000"/>
              </a:solidFill>
            </a:endParaRPr>
          </a:p>
        </p:txBody>
      </p:sp>
      <p:cxnSp>
        <p:nvCxnSpPr>
          <p:cNvPr id="16" name="Straight Connector 15"/>
          <p:cNvCxnSpPr/>
          <p:nvPr/>
        </p:nvCxnSpPr>
        <p:spPr>
          <a:xfrm>
            <a:off x="685800" y="2989262"/>
            <a:ext cx="0" cy="300037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rot="16200000">
            <a:off x="-478127" y="4063710"/>
            <a:ext cx="1927743" cy="400110"/>
          </a:xfrm>
          <a:prstGeom prst="rect">
            <a:avLst/>
          </a:prstGeom>
          <a:noFill/>
        </p:spPr>
        <p:txBody>
          <a:bodyPr wrap="square" rtlCol="0">
            <a:spAutoFit/>
          </a:bodyPr>
          <a:lstStyle/>
          <a:p>
            <a:r>
              <a:rPr lang="en-US" sz="2000" dirty="0" smtClean="0">
                <a:solidFill>
                  <a:srgbClr val="FF0000"/>
                </a:solidFill>
              </a:rPr>
              <a:t>outer iterations</a:t>
            </a:r>
            <a:endParaRPr lang="en-US" sz="2000" dirty="0">
              <a:solidFill>
                <a:srgbClr val="FF0000"/>
              </a:solidFill>
            </a:endParaRPr>
          </a:p>
        </p:txBody>
      </p:sp>
    </p:spTree>
    <p:extLst>
      <p:ext uri="{BB962C8B-B14F-4D97-AF65-F5344CB8AC3E}">
        <p14:creationId xmlns:p14="http://schemas.microsoft.com/office/powerpoint/2010/main" val="25726217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Convergence Results</a:t>
            </a:r>
            <a:endParaRPr lang="en-US" b="1" dirty="0"/>
          </a:p>
        </p:txBody>
      </p:sp>
      <p:pic>
        <p:nvPicPr>
          <p:cNvPr id="337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681247"/>
            <a:ext cx="5867400" cy="2052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962400"/>
            <a:ext cx="5827639" cy="2204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0873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Filter Learning</a:t>
            </a:r>
            <a:endParaRPr lang="en-US" b="1" dirty="0"/>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367664"/>
            <a:ext cx="4537068" cy="5490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1491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Complexity per Outer Iteration</a:t>
            </a:r>
            <a:endParaRPr lang="en-US" b="1" dirty="0"/>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2584266"/>
            <a:ext cx="8507649" cy="30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984315"/>
            <a:ext cx="1637051" cy="461665"/>
          </a:xfrm>
          <a:prstGeom prst="rect">
            <a:avLst/>
          </a:prstGeom>
          <a:solidFill>
            <a:schemeClr val="bg1"/>
          </a:solidFill>
        </p:spPr>
        <p:txBody>
          <a:bodyPr wrap="none" rtlCol="0">
            <a:spAutoFit/>
          </a:bodyPr>
          <a:lstStyle/>
          <a:p>
            <a:r>
              <a:rPr lang="en-US" sz="2400" dirty="0" err="1" smtClean="0"/>
              <a:t>Zeiler</a:t>
            </a:r>
            <a:r>
              <a:rPr lang="en-US" sz="2400" dirty="0" smtClean="0"/>
              <a:t> et al. </a:t>
            </a:r>
            <a:endParaRPr lang="en-US" sz="2400" dirty="0"/>
          </a:p>
        </p:txBody>
      </p:sp>
      <p:sp>
        <p:nvSpPr>
          <p:cNvPr id="6" name="TextBox 5"/>
          <p:cNvSpPr txBox="1"/>
          <p:nvPr/>
        </p:nvSpPr>
        <p:spPr>
          <a:xfrm>
            <a:off x="632097" y="3612965"/>
            <a:ext cx="1949178" cy="461665"/>
          </a:xfrm>
          <a:prstGeom prst="rect">
            <a:avLst/>
          </a:prstGeom>
          <a:solidFill>
            <a:schemeClr val="bg1"/>
          </a:solidFill>
        </p:spPr>
        <p:txBody>
          <a:bodyPr wrap="square" rtlCol="0">
            <a:spAutoFit/>
          </a:bodyPr>
          <a:lstStyle/>
          <a:p>
            <a:r>
              <a:rPr lang="en-US" sz="2400" dirty="0" smtClean="0"/>
              <a:t>Bristow et al. </a:t>
            </a:r>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708297" y="4222565"/>
                <a:ext cx="1690754" cy="646331"/>
              </a:xfrm>
              <a:prstGeom prst="rect">
                <a:avLst/>
              </a:prstGeom>
              <a:solidFill>
                <a:schemeClr val="bg1"/>
              </a:solidFill>
            </p:spPr>
            <p:txBody>
              <a:bodyPr wrap="square" rtlCol="0">
                <a:spAutoFit/>
              </a:bodyPr>
              <a:lstStyle/>
              <a:p>
                <a:pPr algn="ctr"/>
                <a:r>
                  <a:rPr lang="en-US" dirty="0" smtClean="0">
                    <a:solidFill>
                      <a:schemeClr val="tx1"/>
                    </a:solidFill>
                  </a:rPr>
                  <a:t>Heide et al. </a:t>
                </a:r>
              </a:p>
              <a:p>
                <a:pPr algn="ctr"/>
                <a:r>
                  <a:rPr lang="en-US" dirty="0" smtClean="0">
                    <a:solidFill>
                      <a:srgbClr val="FF0000"/>
                    </a:solidFill>
                  </a:rPr>
                  <a:t>(</a:t>
                </a:r>
                <a14:m>
                  <m:oMath xmlns:m="http://schemas.openxmlformats.org/officeDocument/2006/math">
                    <m:r>
                      <a:rPr lang="en-US" i="1" dirty="0" smtClean="0">
                        <a:solidFill>
                          <a:srgbClr val="FF0000"/>
                        </a:solidFill>
                        <a:latin typeface="Cambria Math"/>
                      </a:rPr>
                      <m:t>𝐾</m:t>
                    </m:r>
                    <m:r>
                      <a:rPr lang="en-US" i="1" dirty="0" smtClean="0">
                        <a:solidFill>
                          <a:srgbClr val="FF0000"/>
                        </a:solidFill>
                        <a:latin typeface="Cambria Math"/>
                      </a:rPr>
                      <m:t>&gt;</m:t>
                    </m:r>
                    <m:r>
                      <a:rPr lang="en-US" i="1" dirty="0" smtClean="0">
                        <a:solidFill>
                          <a:srgbClr val="FF0000"/>
                        </a:solidFill>
                        <a:latin typeface="Cambria Math"/>
                      </a:rPr>
                      <m:t>𝑁</m:t>
                    </m:r>
                  </m:oMath>
                </a14:m>
                <a:r>
                  <a:rPr lang="en-US" dirty="0" smtClean="0">
                    <a:solidFill>
                      <a:srgbClr val="FF0000"/>
                    </a:solidFill>
                  </a:rPr>
                  <a:t>) </a:t>
                </a:r>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08297" y="4222565"/>
                <a:ext cx="1690754" cy="646331"/>
              </a:xfrm>
              <a:prstGeom prst="rect">
                <a:avLst/>
              </a:prstGeom>
              <a:blipFill rotWithShape="1">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91335" y="4913514"/>
                <a:ext cx="1690754" cy="646331"/>
              </a:xfrm>
              <a:prstGeom prst="rect">
                <a:avLst/>
              </a:prstGeom>
              <a:solidFill>
                <a:schemeClr val="bg1"/>
              </a:solidFill>
            </p:spPr>
            <p:txBody>
              <a:bodyPr wrap="square" rtlCol="0">
                <a:spAutoFit/>
              </a:bodyPr>
              <a:lstStyle/>
              <a:p>
                <a:pPr algn="ctr"/>
                <a:r>
                  <a:rPr lang="en-US" dirty="0" smtClean="0">
                    <a:solidFill>
                      <a:schemeClr val="tx1"/>
                    </a:solidFill>
                  </a:rPr>
                  <a:t>Heide et al. </a:t>
                </a:r>
              </a:p>
              <a:p>
                <a:pPr algn="ctr"/>
                <a:r>
                  <a:rPr lang="en-US" dirty="0" smtClean="0">
                    <a:solidFill>
                      <a:srgbClr val="FF0000"/>
                    </a:solidFill>
                  </a:rPr>
                  <a:t>(</a:t>
                </a:r>
                <a14:m>
                  <m:oMath xmlns:m="http://schemas.openxmlformats.org/officeDocument/2006/math">
                    <m:r>
                      <a:rPr lang="en-US" i="1" dirty="0" smtClean="0">
                        <a:solidFill>
                          <a:srgbClr val="FF0000"/>
                        </a:solidFill>
                        <a:latin typeface="Cambria Math"/>
                      </a:rPr>
                      <m:t>𝐾</m:t>
                    </m:r>
                    <m:r>
                      <a:rPr lang="en-US" b="0" i="1" dirty="0" smtClean="0">
                        <a:solidFill>
                          <a:srgbClr val="FF0000"/>
                        </a:solidFill>
                        <a:latin typeface="Cambria Math"/>
                      </a:rPr>
                      <m:t>≤</m:t>
                    </m:r>
                    <m:r>
                      <a:rPr lang="en-US" i="1" dirty="0" smtClean="0">
                        <a:solidFill>
                          <a:srgbClr val="FF0000"/>
                        </a:solidFill>
                        <a:latin typeface="Cambria Math"/>
                      </a:rPr>
                      <m:t>𝑁</m:t>
                    </m:r>
                  </m:oMath>
                </a14:m>
                <a:r>
                  <a:rPr lang="en-US" dirty="0" smtClean="0">
                    <a:solidFill>
                      <a:srgbClr val="FF0000"/>
                    </a:solidFill>
                  </a:rPr>
                  <a:t>) </a:t>
                </a:r>
                <a:endParaRPr lang="en-US"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1335" y="4913514"/>
                <a:ext cx="1690754" cy="646331"/>
              </a:xfrm>
              <a:prstGeom prst="rect">
                <a:avLst/>
              </a:prstGeom>
              <a:blipFill rotWithShape="1">
                <a:blip r:embed="rId5"/>
                <a:stretch>
                  <a:fillRect t="-4717" b="-14151"/>
                </a:stretch>
              </a:blipFill>
            </p:spPr>
            <p:txBody>
              <a:bodyPr/>
              <a:lstStyle/>
              <a:p>
                <a:r>
                  <a:rPr lang="en-US">
                    <a:noFill/>
                  </a:rPr>
                  <a:t> </a:t>
                </a:r>
              </a:p>
            </p:txBody>
          </p:sp>
        </mc:Fallback>
      </mc:AlternateContent>
      <p:sp>
        <p:nvSpPr>
          <p:cNvPr id="10" name="TextBox 9"/>
          <p:cNvSpPr txBox="1"/>
          <p:nvPr/>
        </p:nvSpPr>
        <p:spPr>
          <a:xfrm>
            <a:off x="2752959" y="1738682"/>
            <a:ext cx="2733441" cy="369332"/>
          </a:xfrm>
          <a:prstGeom prst="rect">
            <a:avLst/>
          </a:prstGeom>
          <a:noFill/>
        </p:spPr>
        <p:txBody>
          <a:bodyPr wrap="square" rtlCol="0">
            <a:spAutoFit/>
          </a:bodyPr>
          <a:lstStyle>
            <a:defPPr>
              <a:defRPr lang="en-US"/>
            </a:defPPr>
            <a:lvl1pPr>
              <a:defRPr b="1">
                <a:solidFill>
                  <a:srgbClr val="00B0F0"/>
                </a:solidFill>
              </a:defRPr>
            </a:lvl1pPr>
          </a:lstStyle>
          <a:p>
            <a:r>
              <a:rPr lang="en-US" dirty="0" smtClean="0">
                <a:solidFill>
                  <a:srgbClr val="FF0000"/>
                </a:solidFill>
              </a:rPr>
              <a:t>Number of images</a:t>
            </a:r>
            <a:endParaRPr lang="en-US" dirty="0">
              <a:solidFill>
                <a:srgbClr val="FF0000"/>
              </a:solidFill>
            </a:endParaRPr>
          </a:p>
        </p:txBody>
      </p:sp>
      <p:cxnSp>
        <p:nvCxnSpPr>
          <p:cNvPr id="11" name="Straight Arrow Connector 10"/>
          <p:cNvCxnSpPr/>
          <p:nvPr/>
        </p:nvCxnSpPr>
        <p:spPr>
          <a:xfrm>
            <a:off x="3657600" y="2127065"/>
            <a:ext cx="228600" cy="85725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cxnSp>
        <p:nvCxnSpPr>
          <p:cNvPr id="14" name="Straight Arrow Connector 13"/>
          <p:cNvCxnSpPr>
            <a:stCxn id="17" idx="2"/>
          </p:cNvCxnSpPr>
          <p:nvPr/>
        </p:nvCxnSpPr>
        <p:spPr>
          <a:xfrm>
            <a:off x="1366721" y="2100632"/>
            <a:ext cx="2214679" cy="893208"/>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17" name="TextBox 16"/>
          <p:cNvSpPr txBox="1"/>
          <p:nvPr/>
        </p:nvSpPr>
        <p:spPr>
          <a:xfrm>
            <a:off x="0" y="1731300"/>
            <a:ext cx="2733441" cy="369332"/>
          </a:xfrm>
          <a:prstGeom prst="rect">
            <a:avLst/>
          </a:prstGeom>
          <a:noFill/>
        </p:spPr>
        <p:txBody>
          <a:bodyPr wrap="square" rtlCol="0">
            <a:spAutoFit/>
          </a:bodyPr>
          <a:lstStyle>
            <a:defPPr>
              <a:defRPr lang="en-US"/>
            </a:defPPr>
            <a:lvl1pPr>
              <a:defRPr b="1">
                <a:solidFill>
                  <a:srgbClr val="00B0F0"/>
                </a:solidFill>
              </a:defRPr>
            </a:lvl1pPr>
          </a:lstStyle>
          <a:p>
            <a:r>
              <a:rPr lang="en-US" dirty="0" smtClean="0">
                <a:solidFill>
                  <a:srgbClr val="FF0000"/>
                </a:solidFill>
              </a:rPr>
              <a:t>Number of inner iterations</a:t>
            </a:r>
            <a:endParaRPr lang="en-US" dirty="0">
              <a:solidFill>
                <a:srgbClr val="FF0000"/>
              </a:solidFill>
            </a:endParaRPr>
          </a:p>
        </p:txBody>
      </p:sp>
      <p:cxnSp>
        <p:nvCxnSpPr>
          <p:cNvPr id="18" name="Straight Arrow Connector 17"/>
          <p:cNvCxnSpPr/>
          <p:nvPr/>
        </p:nvCxnSpPr>
        <p:spPr>
          <a:xfrm flipH="1">
            <a:off x="4800600" y="2127065"/>
            <a:ext cx="381000" cy="802242"/>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23" name="TextBox 22"/>
          <p:cNvSpPr txBox="1"/>
          <p:nvPr/>
        </p:nvSpPr>
        <p:spPr>
          <a:xfrm>
            <a:off x="4648201" y="1723917"/>
            <a:ext cx="1828800" cy="369332"/>
          </a:xfrm>
          <a:prstGeom prst="rect">
            <a:avLst/>
          </a:prstGeom>
          <a:noFill/>
        </p:spPr>
        <p:txBody>
          <a:bodyPr wrap="square" rtlCol="0">
            <a:spAutoFit/>
          </a:bodyPr>
          <a:lstStyle>
            <a:defPPr>
              <a:defRPr lang="en-US"/>
            </a:defPPr>
            <a:lvl1pPr>
              <a:defRPr b="1">
                <a:solidFill>
                  <a:srgbClr val="00B0F0"/>
                </a:solidFill>
              </a:defRPr>
            </a:lvl1pPr>
          </a:lstStyle>
          <a:p>
            <a:r>
              <a:rPr lang="en-US" dirty="0" smtClean="0">
                <a:solidFill>
                  <a:srgbClr val="FF0000"/>
                </a:solidFill>
              </a:rPr>
              <a:t>Number of filters</a:t>
            </a:r>
            <a:endParaRPr lang="en-US" dirty="0">
              <a:solidFill>
                <a:srgbClr val="FF0000"/>
              </a:solidFill>
            </a:endParaRPr>
          </a:p>
        </p:txBody>
      </p:sp>
      <p:cxnSp>
        <p:nvCxnSpPr>
          <p:cNvPr id="24" name="Straight Arrow Connector 23"/>
          <p:cNvCxnSpPr/>
          <p:nvPr/>
        </p:nvCxnSpPr>
        <p:spPr>
          <a:xfrm flipH="1">
            <a:off x="6400799" y="2127065"/>
            <a:ext cx="381000" cy="802242"/>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25" name="TextBox 24"/>
          <p:cNvSpPr txBox="1"/>
          <p:nvPr/>
        </p:nvSpPr>
        <p:spPr>
          <a:xfrm>
            <a:off x="6553200" y="1723917"/>
            <a:ext cx="1219200" cy="369332"/>
          </a:xfrm>
          <a:prstGeom prst="rect">
            <a:avLst/>
          </a:prstGeom>
          <a:noFill/>
        </p:spPr>
        <p:txBody>
          <a:bodyPr wrap="square" rtlCol="0">
            <a:spAutoFit/>
          </a:bodyPr>
          <a:lstStyle>
            <a:defPPr>
              <a:defRPr lang="en-US"/>
            </a:defPPr>
            <a:lvl1pPr>
              <a:defRPr b="1">
                <a:solidFill>
                  <a:srgbClr val="00B0F0"/>
                </a:solidFill>
              </a:defRPr>
            </a:lvl1pPr>
          </a:lstStyle>
          <a:p>
            <a:r>
              <a:rPr lang="en-US" dirty="0" smtClean="0">
                <a:solidFill>
                  <a:srgbClr val="FF0000"/>
                </a:solidFill>
              </a:rPr>
              <a:t>Image size</a:t>
            </a:r>
            <a:endParaRPr lang="en-US" dirty="0">
              <a:solidFill>
                <a:srgbClr val="FF0000"/>
              </a:solidFill>
            </a:endParaRPr>
          </a:p>
        </p:txBody>
      </p:sp>
      <p:cxnSp>
        <p:nvCxnSpPr>
          <p:cNvPr id="26" name="Straight Arrow Connector 25"/>
          <p:cNvCxnSpPr>
            <a:stCxn id="27" idx="2"/>
          </p:cNvCxnSpPr>
          <p:nvPr/>
        </p:nvCxnSpPr>
        <p:spPr>
          <a:xfrm flipH="1">
            <a:off x="6591299" y="2093249"/>
            <a:ext cx="1790701" cy="855108"/>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7772400" y="1723917"/>
            <a:ext cx="1219200" cy="369332"/>
          </a:xfrm>
          <a:prstGeom prst="rect">
            <a:avLst/>
          </a:prstGeom>
          <a:noFill/>
        </p:spPr>
        <p:txBody>
          <a:bodyPr wrap="square" rtlCol="0">
            <a:spAutoFit/>
          </a:bodyPr>
          <a:lstStyle>
            <a:defPPr>
              <a:defRPr lang="en-US"/>
            </a:defPPr>
            <a:lvl1pPr>
              <a:defRPr b="1">
                <a:solidFill>
                  <a:srgbClr val="00B0F0"/>
                </a:solidFill>
              </a:defRPr>
            </a:lvl1pPr>
          </a:lstStyle>
          <a:p>
            <a:r>
              <a:rPr lang="en-US" dirty="0" smtClean="0">
                <a:solidFill>
                  <a:srgbClr val="FF0000"/>
                </a:solidFill>
              </a:rPr>
              <a:t>Filter size</a:t>
            </a:r>
            <a:endParaRPr lang="en-US" dirty="0">
              <a:solidFill>
                <a:srgbClr val="FF0000"/>
              </a:solidFill>
            </a:endParaRPr>
          </a:p>
        </p:txBody>
      </p:sp>
    </p:spTree>
    <p:extLst>
      <p:ext uri="{BB962C8B-B14F-4D97-AF65-F5344CB8AC3E}">
        <p14:creationId xmlns:p14="http://schemas.microsoft.com/office/powerpoint/2010/main" val="4290933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smtClean="0"/>
              <a:t>Computer Vision Applications</a:t>
            </a:r>
            <a:endParaRPr lang="en-US" b="1" dirty="0"/>
          </a:p>
        </p:txBody>
      </p:sp>
      <p:sp>
        <p:nvSpPr>
          <p:cNvPr id="3" name="Content Placeholder 2"/>
          <p:cNvSpPr>
            <a:spLocks noGrp="1"/>
          </p:cNvSpPr>
          <p:nvPr>
            <p:ph idx="1"/>
          </p:nvPr>
        </p:nvSpPr>
        <p:spPr>
          <a:xfrm>
            <a:off x="457200" y="1417637"/>
            <a:ext cx="8229600" cy="4525963"/>
          </a:xfrm>
        </p:spPr>
        <p:txBody>
          <a:bodyPr/>
          <a:lstStyle/>
          <a:p>
            <a:r>
              <a:rPr lang="en-US" dirty="0" smtClean="0"/>
              <a:t>Image and video compression</a:t>
            </a:r>
          </a:p>
          <a:p>
            <a:r>
              <a:rPr lang="en-US" dirty="0" smtClean="0"/>
              <a:t>A basis for natural images</a:t>
            </a:r>
          </a:p>
          <a:p>
            <a:r>
              <a:rPr lang="en-US" dirty="0" smtClean="0"/>
              <a:t>Structure from motion</a:t>
            </a:r>
          </a:p>
          <a:p>
            <a:r>
              <a:rPr lang="en-US" dirty="0" smtClean="0"/>
              <a:t>Mid-level generative parts</a:t>
            </a:r>
          </a:p>
          <a:p>
            <a:r>
              <a:rPr lang="en-US" dirty="0" smtClean="0"/>
              <a:t>Single image super-resolution</a:t>
            </a:r>
          </a:p>
          <a:p>
            <a:r>
              <a:rPr lang="en-US" dirty="0" smtClean="0"/>
              <a:t>Visualizing object detection features</a:t>
            </a:r>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5001276"/>
            <a:ext cx="5029200" cy="1780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2746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err="1" smtClean="0"/>
              <a:t>MultiLayer</a:t>
            </a:r>
            <a:r>
              <a:rPr lang="en-US" b="1" dirty="0" smtClean="0"/>
              <a:t> CSC</a:t>
            </a:r>
            <a:endParaRPr lang="en-US" b="1"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318564"/>
            <a:ext cx="4744389" cy="5463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6630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smtClean="0"/>
              <a:t>Inpainting</a:t>
            </a:r>
            <a:endParaRPr lang="en-US" b="1" dirty="0"/>
          </a:p>
        </p:txBody>
      </p:sp>
      <p:pic>
        <p:nvPicPr>
          <p:cNvPr id="358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295400"/>
            <a:ext cx="8229600" cy="220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381000" y="3429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Reconstruction Quality</a:t>
            </a:r>
            <a:endParaRPr lang="en-US" b="1" dirty="0"/>
          </a:p>
        </p:txBody>
      </p:sp>
      <p:pic>
        <p:nvPicPr>
          <p:cNvPr id="358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4572000"/>
            <a:ext cx="8587574"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7748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Façade Parsing</a:t>
            </a:r>
            <a:endParaRPr lang="en-US" b="1" dirty="0"/>
          </a:p>
        </p:txBody>
      </p:sp>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3807" b="85838"/>
          <a:stretch/>
        </p:blipFill>
        <p:spPr bwMode="auto">
          <a:xfrm>
            <a:off x="1468801" y="1600201"/>
            <a:ext cx="6206398" cy="640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514600"/>
            <a:ext cx="2315483" cy="2999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2514600"/>
            <a:ext cx="2315483" cy="2999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780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26" y="2200811"/>
            <a:ext cx="2226129"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19200" y="1524000"/>
            <a:ext cx="2707366" cy="646331"/>
          </a:xfrm>
          <a:prstGeom prst="rect">
            <a:avLst/>
          </a:prstGeom>
          <a:noFill/>
        </p:spPr>
        <p:txBody>
          <a:bodyPr wrap="square" rtlCol="0">
            <a:spAutoFit/>
          </a:bodyPr>
          <a:lstStyle/>
          <a:p>
            <a:pPr algn="ctr"/>
            <a:r>
              <a:rPr lang="en-US" b="1" dirty="0" smtClean="0"/>
              <a:t>Convolutional Sparse Coding</a:t>
            </a:r>
            <a:endParaRPr lang="en-US" b="1" dirty="0"/>
          </a:p>
        </p:txBody>
      </p:sp>
      <p:pic>
        <p:nvPicPr>
          <p:cNvPr id="3077" name="Picture 5" descr="http://www.codeproject.com/KB/recipes/559535/gerative-discriminative.png"/>
          <p:cNvPicPr>
            <a:picLocks noChangeAspect="1" noChangeArrowheads="1"/>
          </p:cNvPicPr>
          <p:nvPr/>
        </p:nvPicPr>
        <p:blipFill rotWithShape="1">
          <a:blip r:embed="rId3">
            <a:biLevel thresh="50000"/>
            <a:extLst>
              <a:ext uri="{28A0092B-C50C-407E-A947-70E740481C1C}">
                <a14:useLocalDpi xmlns:a14="http://schemas.microsoft.com/office/drawing/2010/main" val="0"/>
              </a:ext>
            </a:extLst>
          </a:blip>
          <a:srcRect l="64387" t="40954" r="10833" b="22308"/>
          <a:stretch/>
        </p:blipFill>
        <p:spPr bwMode="auto">
          <a:xfrm>
            <a:off x="5334000" y="2057400"/>
            <a:ext cx="2575116" cy="23288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181600" y="1688068"/>
            <a:ext cx="2707366" cy="369332"/>
          </a:xfrm>
          <a:prstGeom prst="rect">
            <a:avLst/>
          </a:prstGeom>
          <a:noFill/>
        </p:spPr>
        <p:txBody>
          <a:bodyPr wrap="square" rtlCol="0">
            <a:spAutoFit/>
          </a:bodyPr>
          <a:lstStyle/>
          <a:p>
            <a:pPr algn="ctr"/>
            <a:r>
              <a:rPr lang="en-US" b="1" dirty="0" smtClean="0"/>
              <a:t>CRF learning</a:t>
            </a:r>
            <a:endParaRPr lang="en-US" b="1" dirty="0"/>
          </a:p>
        </p:txBody>
      </p:sp>
      <p:cxnSp>
        <p:nvCxnSpPr>
          <p:cNvPr id="14" name="Straight Connector 13"/>
          <p:cNvCxnSpPr/>
          <p:nvPr/>
        </p:nvCxnSpPr>
        <p:spPr>
          <a:xfrm>
            <a:off x="1066800" y="4572000"/>
            <a:ext cx="6934200"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1066800" y="4071938"/>
            <a:ext cx="0" cy="50006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V="1">
            <a:off x="8001000" y="4071938"/>
            <a:ext cx="0" cy="50006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5122" name="Picture 2" descr="E:\E\KAUST\Spring2016\Project\Code\tdvs_code_CSC\VOC2007-output\figures_window\monge_111_window.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00" t="27777"/>
          <a:stretch/>
        </p:blipFill>
        <p:spPr bwMode="auto">
          <a:xfrm>
            <a:off x="3830718" y="5486400"/>
            <a:ext cx="1418731" cy="117237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E\KAUST\Spring2016\Project\Code\tdvs_code_CSC\VOC2007-output\figures_window\monge_112_window.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t="5903" b="12021"/>
          <a:stretch/>
        </p:blipFill>
        <p:spPr bwMode="auto">
          <a:xfrm>
            <a:off x="2598420" y="5486399"/>
            <a:ext cx="1153832" cy="117237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E:\E\KAUST\Spring2016\Project\Code\tdvs_code_CSC\VOC2007-output\figures_window\monge_115_windo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0000"/>
          <a:stretch/>
        </p:blipFill>
        <p:spPr bwMode="auto">
          <a:xfrm>
            <a:off x="5313508" y="5486400"/>
            <a:ext cx="1181944" cy="117237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p:cNvSpPr>
            <a:spLocks noGrp="1"/>
          </p:cNvSpPr>
          <p:nvPr>
            <p:ph type="title"/>
          </p:nvPr>
        </p:nvSpPr>
        <p:spPr>
          <a:xfrm>
            <a:off x="457200" y="76200"/>
            <a:ext cx="8229600" cy="1143000"/>
          </a:xfrm>
        </p:spPr>
        <p:txBody>
          <a:bodyPr>
            <a:noAutofit/>
          </a:bodyPr>
          <a:lstStyle/>
          <a:p>
            <a:r>
              <a:rPr lang="en-US" sz="3200" b="1" dirty="0"/>
              <a:t>CSC and CRF Learning for Urban Asset Detection</a:t>
            </a:r>
          </a:p>
        </p:txBody>
      </p:sp>
      <p:sp>
        <p:nvSpPr>
          <p:cNvPr id="11" name="Down Arrow 10"/>
          <p:cNvSpPr/>
          <p:nvPr/>
        </p:nvSpPr>
        <p:spPr>
          <a:xfrm>
            <a:off x="4191000" y="4572000"/>
            <a:ext cx="685800" cy="685800"/>
          </a:xfrm>
          <a:prstGeom prst="downArrow">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80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Learned dictionary and Feature Maps</a:t>
            </a:r>
            <a:endParaRPr lang="en-US" b="1"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2943" t="7413" r="9679" b="11054"/>
          <a:stretch/>
        </p:blipFill>
        <p:spPr bwMode="auto">
          <a:xfrm>
            <a:off x="3657600" y="2743200"/>
            <a:ext cx="4791636" cy="249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761" t="12462" r="31918" b="30751"/>
          <a:stretch/>
        </p:blipFill>
        <p:spPr bwMode="auto">
          <a:xfrm>
            <a:off x="609600" y="2667000"/>
            <a:ext cx="269029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863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5"/>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1005" y="1682730"/>
            <a:ext cx="2758637" cy="220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7655" y="1698668"/>
            <a:ext cx="2751842" cy="218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914400" y="16986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78687" y="16986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53420" y="16986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87181" y="4399680"/>
            <a:ext cx="1282316" cy="2152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31647" y="4399679"/>
            <a:ext cx="55534" cy="2152581"/>
          </a:xfrm>
          <a:prstGeom prst="rect">
            <a:avLst/>
          </a:prstGeom>
          <a:pattFill prst="ltVert">
            <a:fgClr>
              <a:schemeClr val="tx1">
                <a:lumMod val="95000"/>
                <a:lumOff val="5000"/>
              </a:schemeClr>
            </a:fgClr>
            <a:bgClr>
              <a:schemeClr val="tx1">
                <a:lumMod val="50000"/>
                <a:lumOff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693565" y="1698668"/>
            <a:ext cx="201527" cy="209000"/>
          </a:xfrm>
          <a:prstGeom prst="rect">
            <a:avLst/>
          </a:prstGeom>
          <a:solidFill>
            <a:schemeClr val="bg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257800" y="4398857"/>
            <a:ext cx="1276330" cy="2152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276113" y="4398856"/>
            <a:ext cx="55534" cy="2152581"/>
          </a:xfrm>
          <a:prstGeom prst="rect">
            <a:avLst/>
          </a:prstGeom>
          <a:pattFill prst="ltVert">
            <a:fgClr>
              <a:schemeClr val="tx1">
                <a:lumMod val="75000"/>
                <a:lumOff val="2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11532" y="4399682"/>
            <a:ext cx="55534" cy="2152581"/>
          </a:xfrm>
          <a:prstGeom prst="rect">
            <a:avLst/>
          </a:prstGeom>
          <a:pattFill prst="ltHorz">
            <a:fgClr>
              <a:schemeClr val="tx1">
                <a:lumMod val="85000"/>
                <a:lumOff val="1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563939" y="4398856"/>
            <a:ext cx="55534" cy="2152581"/>
          </a:xfrm>
          <a:prstGeom prst="rect">
            <a:avLst/>
          </a:prstGeom>
          <a:pattFill prst="ltHorz">
            <a:fgClr>
              <a:schemeClr val="tx1">
                <a:lumMod val="85000"/>
                <a:lumOff val="1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640" y="1337268"/>
            <a:ext cx="203840" cy="20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656" y="1337268"/>
            <a:ext cx="203840" cy="20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Rectangle 15"/>
              <p:cNvSpPr/>
              <p:nvPr/>
            </p:nvSpPr>
            <p:spPr>
              <a:xfrm>
                <a:off x="1831696" y="3974068"/>
                <a:ext cx="9112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0" smtClean="0">
                              <a:latin typeface="Cambria Math"/>
                            </a:rPr>
                            <m:t>𝐝</m:t>
                          </m:r>
                        </m:e>
                        <m:sub>
                          <m:r>
                            <a:rPr lang="en-US" b="0" i="0" smtClean="0">
                              <a:latin typeface="Cambria Math"/>
                            </a:rPr>
                            <m:t>1</m:t>
                          </m:r>
                        </m:sub>
                      </m:sSub>
                      <m:r>
                        <a:rPr lang="en-US" b="0" i="0" smtClean="0">
                          <a:latin typeface="Cambria Math"/>
                        </a:rPr>
                        <m:t>∗</m:t>
                      </m:r>
                      <m:sSub>
                        <m:sSubPr>
                          <m:ctrlPr>
                            <a:rPr lang="en-US" b="0" i="1" smtClean="0">
                              <a:latin typeface="Cambria Math"/>
                            </a:rPr>
                          </m:ctrlPr>
                        </m:sSubPr>
                        <m:e>
                          <m:r>
                            <a:rPr lang="en-US" b="1" i="0" smtClean="0">
                              <a:latin typeface="Cambria Math"/>
                            </a:rPr>
                            <m:t>𝐳</m:t>
                          </m:r>
                        </m:e>
                        <m:sub>
                          <m:r>
                            <a:rPr lang="en-US" b="0" i="0" smtClean="0">
                              <a:latin typeface="Cambria Math"/>
                            </a:rPr>
                            <m:t>1</m:t>
                          </m:r>
                        </m:sub>
                      </m:sSub>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1831696" y="3974068"/>
                <a:ext cx="911275"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187123" y="3974068"/>
                <a:ext cx="9219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1" i="0" smtClean="0">
                              <a:latin typeface="Cambria Math"/>
                            </a:rPr>
                            <m:t>𝐝</m:t>
                          </m:r>
                        </m:e>
                        <m:sub>
                          <m:r>
                            <a:rPr lang="en-US" b="0" i="0" smtClean="0">
                              <a:latin typeface="Cambria Math"/>
                            </a:rPr>
                            <m:t>2</m:t>
                          </m:r>
                        </m:sub>
                      </m:sSub>
                      <m:r>
                        <a:rPr lang="en-US" b="0" i="0" smtClean="0">
                          <a:latin typeface="Cambria Math"/>
                        </a:rPr>
                        <m:t>∗</m:t>
                      </m:r>
                      <m:sSub>
                        <m:sSubPr>
                          <m:ctrlPr>
                            <a:rPr lang="en-US" b="0" i="1" smtClean="0">
                              <a:latin typeface="Cambria Math"/>
                            </a:rPr>
                          </m:ctrlPr>
                        </m:sSubPr>
                        <m:e>
                          <m:r>
                            <a:rPr lang="en-US" b="1" i="0" smtClean="0">
                              <a:latin typeface="Cambria Math"/>
                            </a:rPr>
                            <m:t>𝐳</m:t>
                          </m:r>
                        </m:e>
                        <m:sub>
                          <m:r>
                            <a:rPr lang="en-US" b="0" i="0" smtClean="0">
                              <a:latin typeface="Cambria Math"/>
                            </a:rPr>
                            <m:t>2</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187123" y="3974068"/>
                <a:ext cx="921919" cy="369332"/>
              </a:xfrm>
              <a:prstGeom prst="rect">
                <a:avLst/>
              </a:prstGeom>
              <a:blipFill rotWithShape="1">
                <a:blip r:embed="rId9"/>
                <a:stretch>
                  <a:fillRect/>
                </a:stretch>
              </a:blipFill>
            </p:spPr>
            <p:txBody>
              <a:bodyPr/>
              <a:lstStyle/>
              <a:p>
                <a:r>
                  <a:rPr lang="en-US">
                    <a:noFill/>
                  </a:rPr>
                  <a:t> </a:t>
                </a:r>
              </a:p>
            </p:txBody>
          </p:sp>
        </mc:Fallback>
      </mc:AlternateContent>
      <p:sp>
        <p:nvSpPr>
          <p:cNvPr id="31" name="Plus 30"/>
          <p:cNvSpPr/>
          <p:nvPr/>
        </p:nvSpPr>
        <p:spPr>
          <a:xfrm>
            <a:off x="4114800" y="5094146"/>
            <a:ext cx="762000" cy="762000"/>
          </a:xfrm>
          <a:prstGeom prst="mathPlus">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itle 1"/>
          <p:cNvSpPr>
            <a:spLocks noGrp="1"/>
          </p:cNvSpPr>
          <p:nvPr>
            <p:ph type="title"/>
          </p:nvPr>
        </p:nvSpPr>
        <p:spPr>
          <a:xfrm>
            <a:off x="457200" y="152400"/>
            <a:ext cx="8229600" cy="1143000"/>
          </a:xfrm>
        </p:spPr>
        <p:txBody>
          <a:bodyPr/>
          <a:lstStyle/>
          <a:p>
            <a:r>
              <a:rPr lang="en-US" b="1" dirty="0" smtClean="0"/>
              <a:t>How to encode this image?</a:t>
            </a:r>
            <a:endParaRPr lang="en-US" b="1" dirty="0"/>
          </a:p>
        </p:txBody>
      </p:sp>
      <mc:AlternateContent xmlns:mc="http://schemas.openxmlformats.org/markup-compatibility/2006" xmlns:a14="http://schemas.microsoft.com/office/drawing/2010/main">
        <mc:Choice Requires="a14">
          <p:sp>
            <p:nvSpPr>
              <p:cNvPr id="33" name="Rectangle 32"/>
              <p:cNvSpPr/>
              <p:nvPr/>
            </p:nvSpPr>
            <p:spPr>
              <a:xfrm>
                <a:off x="1752600" y="1257102"/>
                <a:ext cx="4806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0" smtClean="0">
                              <a:latin typeface="Cambria Math"/>
                            </a:rPr>
                            <m:t>𝐝</m:t>
                          </m:r>
                        </m:e>
                        <m:sub>
                          <m:r>
                            <a:rPr lang="en-US" b="0" i="0" smtClean="0">
                              <a:latin typeface="Cambria Math"/>
                            </a:rPr>
                            <m:t>1</m:t>
                          </m:r>
                        </m:sub>
                      </m:sSub>
                    </m:oMath>
                  </m:oMathPara>
                </a14:m>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1752600" y="1257102"/>
                <a:ext cx="480644"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438194" y="1706507"/>
                <a:ext cx="453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1" i="0" smtClean="0">
                              <a:latin typeface="Cambria Math"/>
                            </a:rPr>
                            <m:t>𝐳</m:t>
                          </m:r>
                        </m:e>
                        <m:sub>
                          <m:r>
                            <a:rPr lang="en-US" b="0" i="0" smtClean="0">
                              <a:latin typeface="Cambria Math"/>
                            </a:rPr>
                            <m:t>1</m:t>
                          </m:r>
                        </m:sub>
                      </m:sSub>
                    </m:oMath>
                  </m:oMathPara>
                </a14:m>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438194" y="1706507"/>
                <a:ext cx="45339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6096000" y="1257102"/>
                <a:ext cx="4859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1" i="0" smtClean="0">
                              <a:latin typeface="Cambria Math"/>
                            </a:rPr>
                            <m:t>𝐝</m:t>
                          </m:r>
                        </m:e>
                        <m:sub>
                          <m:r>
                            <a:rPr lang="en-US" b="0" i="0" smtClean="0">
                              <a:latin typeface="Cambria Math"/>
                            </a:rPr>
                            <m:t>2</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6096000" y="1257102"/>
                <a:ext cx="485967"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4783575" y="1723002"/>
                <a:ext cx="4587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1" i="0" smtClean="0">
                              <a:latin typeface="Cambria Math"/>
                            </a:rPr>
                            <m:t>𝐳</m:t>
                          </m:r>
                        </m:e>
                        <m:sub>
                          <m:r>
                            <a:rPr lang="en-US" b="0" i="0" smtClean="0">
                              <a:latin typeface="Cambria Math"/>
                            </a:rPr>
                            <m:t>2</m:t>
                          </m:r>
                        </m:sub>
                      </m:sSub>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4783575" y="1723002"/>
                <a:ext cx="458715" cy="369332"/>
              </a:xfrm>
              <a:prstGeom prst="rect">
                <a:avLst/>
              </a:prstGeom>
              <a:blipFill rotWithShape="1">
                <a:blip r:embed="rId13"/>
                <a:stretch>
                  <a:fillRect/>
                </a:stretch>
              </a:blipFill>
            </p:spPr>
            <p:txBody>
              <a:bodyPr/>
              <a:lstStyle/>
              <a:p>
                <a:r>
                  <a:rPr lang="en-US">
                    <a:noFill/>
                  </a:rPr>
                  <a:t> </a:t>
                </a:r>
              </a:p>
            </p:txBody>
          </p:sp>
        </mc:Fallback>
      </mc:AlternateContent>
      <p:sp>
        <p:nvSpPr>
          <p:cNvPr id="40" name="Rectangle 39"/>
          <p:cNvSpPr/>
          <p:nvPr/>
        </p:nvSpPr>
        <p:spPr>
          <a:xfrm>
            <a:off x="2193969" y="1337268"/>
            <a:ext cx="201527" cy="209000"/>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17655" y="4400550"/>
            <a:ext cx="1358458" cy="2152581"/>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619507" y="4394174"/>
            <a:ext cx="1365729" cy="2157263"/>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9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2" nodeType="clickEffect">
                                  <p:stCondLst>
                                    <p:cond delay="0"/>
                                  </p:stCondLst>
                                  <p:childTnLst>
                                    <p:animMotion origin="layout" path="M -3.33333E-6 -4.07407E-6 C 0.00417 0.00024 0.01025 -4.07407E-6 0.01441 -4.07407E-6 L 0.04115 -4.07407E-6 " pathEditMode="relative" rAng="0" ptsTypes="fFf">
                                      <p:cBhvr>
                                        <p:cTn id="16" dur="750" fill="hold"/>
                                        <p:tgtEl>
                                          <p:spTgt spid="7"/>
                                        </p:tgtEl>
                                        <p:attrNameLst>
                                          <p:attrName>ppt_x</p:attrName>
                                          <p:attrName>ppt_y</p:attrName>
                                        </p:attrNameLst>
                                      </p:cBhvr>
                                      <p:rCtr x="2049" y="0"/>
                                    </p:animMotion>
                                  </p:childTnLst>
                                </p:cTn>
                              </p:par>
                              <p:par>
                                <p:cTn id="17" presetID="1" presetClass="exit" presetSubtype="0" fill="hold" grpId="0" nodeType="withEffect">
                                  <p:stCondLst>
                                    <p:cond delay="25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0.00069 -4.07407E-6 C 0.01163 0.00024 0.02291 0.00093 0.03385 0.00162 C 0.0585 0.00139 0.08263 0.00301 0.10711 0.00139 C 0.11423 0.00047 0.12118 0.00024 0.12829 -4.07407E-6 C 0.14566 0.00047 0.16284 0.00209 0.18038 0.00278 C 0.19062 0.00533 0.20191 0.00463 0.21232 0.00533 C 0.21458 0.00602 0.21736 0.00625 0.21927 0.00811 C 0.21979 0.00857 0.22083 0.00996 0.22118 0.01112 C 0.22152 0.01204 0.22187 0.01389 0.22187 0.01412 C 0.21979 0.01482 0.21822 0.01644 0.21614 0.0169 C 0.21024 0.02315 0.20034 0.02246 0.1934 0.02315 C 0.17309 0.02292 0.15277 0.02269 0.13246 0.02176 C 0.08854 0.02199 0.04566 0.02362 0.00208 0.025 C -0.00261 0.02524 -0.00712 0.02616 -0.01164 0.02662 C -0.01476 0.02755 -0.01789 0.02824 -0.02084 0.02987 C -0.02136 0.0301 -0.02171 0.0301 -0.02223 0.03033 C -0.02275 0.03056 -0.02309 0.03102 -0.02362 0.03149 C -0.02431 0.03195 -0.0257 0.03241 -0.0257 0.03264 C -0.02726 0.03449 -0.02848 0.03588 -0.02917 0.03912 C -0.02865 0.04561 -0.02622 0.05 -0.02153 0.05116 C -0.01407 0.05625 -0.00643 0.05695 0.00173 0.05764 C 0.00937 0.05857 0.02482 0.05903 0.02482 0.05926 C 0.05868 0.06297 0.09531 0.06065 0.12795 0.06088 C 0.13663 0.06158 0.14513 0.06274 0.15399 0.06343 C 0.15798 0.06436 0.1618 0.06482 0.16597 0.06528 C 0.17257 0.06737 0.17951 0.06875 0.18628 0.06968 C 0.18854 0.07037 0.19045 0.07153 0.1927 0.07246 C 0.19704 0.07871 0.18732 0.08496 0.1842 0.08658 C 0.17031 0.09422 0.15434 0.09607 0.13958 0.09676 C 0.12378 0.09838 0.10833 0.09977 0.09236 0.10024 C 0.06441 0.09977 0.03663 0.09931 0.00868 0.09977 C 0.00607 0.10024 0.00382 0.10093 0.00138 0.10162 C 0.00017 0.10186 -0.00087 0.10232 -0.00209 0.10255 C -0.00261 0.10278 -0.004 0.10301 -0.004 0.10324 C -0.00608 0.1051 -0.00851 0.10533 -0.01059 0.10695 C -0.01459 0.11019 -0.01632 0.11459 -0.0191 0.11991 C -0.02153 0.1338 -0.01164 0.1338 -0.00434 0.13704 C 0.01267 0.14399 0.03159 0.14514 0.04913 0.14561 C 0.05555 0.14584 0.0618 0.14584 0.06822 0.1463 C 0.09218 0.14792 0.11614 0.14792 0.1401 0.14815 C 0.14913 0.14885 0.15798 0.15 0.16701 0.15047 C 0.17361 0.15162 0.17986 0.15324 0.18628 0.15487 C 0.18871 0.15718 0.18784 0.15579 0.18906 0.15834 C 0.18871 0.16135 0.18906 0.1632 0.18697 0.16412 C 0.16354 0.18843 0.13402 0.18704 0.10572 0.18843 C 0.07447 0.1882 0.04322 0.18658 0.01197 0.18588 C -0.00868 0.18403 -0.02969 0.18519 -0.05035 0.18542 C -0.05851 0.18936 -0.03889 0.19908 -0.03872 0.19908 C -0.02414 0.20463 -0.00955 0.20672 0.00555 0.20764 C 0.01892 0.21042 0.03246 0.21019 0.046 0.21065 C 0.05972 0.21204 0.07343 0.21227 0.08715 0.2125 C 0.10989 0.21389 0.13229 0.21343 0.15503 0.21505 C 0.16753 0.21574 0.19236 0.21644 0.19236 0.21667 C 0.20069 0.21713 0.20902 0.21806 0.21718 0.21875 C 0.221 0.21991 0.22482 0.22037 0.22847 0.22084 C 0.22968 0.22107 0.23229 0.22223 0.23229 0.22246 C 0.23402 0.2257 0.221 0.23588 0.21857 0.23727 C 0.20225 0.24862 0.18316 0.25533 0.16493 0.25672 C 0.14322 0.25649 0.12343 0.25625 0.10225 0.25417 C 0.09322 0.25255 0.0842 0.25186 0.07517 0.25139 C 0.04097 0.25162 0.00833 0.25116 -0.02535 0.25463 C -0.02691 0.2551 -0.02987 0.25625 -0.02987 0.25649 C -0.03056 0.25741 -0.03143 0.26042 -0.03143 0.26065 C -0.03125 0.26528 -0.03108 0.27014 -0.02987 0.275 C -0.02674 0.28982 -0.00886 0.29167 4.44444E-6 0.2926 C 0.07257 0.29213 0.15833 0.28843 0.2309 0.28843 " pathEditMode="relative" rAng="0" ptsTypes="ffffffffffffffffffffffffffffffffffffffffffffffffffffffffffffffffff">
                                      <p:cBhvr>
                                        <p:cTn id="24" dur="2000" fill="hold"/>
                                        <p:tgtEl>
                                          <p:spTgt spid="8"/>
                                        </p:tgtEl>
                                        <p:attrNameLst>
                                          <p:attrName>ppt_x</p:attrName>
                                          <p:attrName>ppt_y</p:attrName>
                                        </p:attrNameLst>
                                      </p:cBhvr>
                                      <p:rCtr x="8698" y="1463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par>
                                <p:cTn id="50" presetID="1" presetClass="entr" presetSubtype="0" fill="hold" grpId="0" nodeType="withEffect">
                                  <p:stCondLst>
                                    <p:cond delay="250"/>
                                  </p:stCondLst>
                                  <p:childTnLst>
                                    <p:set>
                                      <p:cBhvr>
                                        <p:cTn id="51" dur="1" fill="hold">
                                          <p:stCondLst>
                                            <p:cond delay="0"/>
                                          </p:stCondLst>
                                        </p:cTn>
                                        <p:tgtEl>
                                          <p:spTgt spid="21"/>
                                        </p:tgtEl>
                                        <p:attrNameLst>
                                          <p:attrName>style.visibility</p:attrName>
                                        </p:attrNameLst>
                                      </p:cBhvr>
                                      <p:to>
                                        <p:strVal val="visible"/>
                                      </p:to>
                                    </p:set>
                                  </p:childTnLst>
                                </p:cTn>
                              </p:par>
                              <p:par>
                                <p:cTn id="52" presetID="0" presetClass="path" presetSubtype="0" accel="50000" decel="50000" fill="hold" grpId="1" nodeType="withEffect">
                                  <p:stCondLst>
                                    <p:cond delay="250"/>
                                  </p:stCondLst>
                                  <p:childTnLst>
                                    <p:animMotion origin="layout" path="M -0.0474 -0.00162 C -0.03646 -0.00139 0.02291 0.00093 0.03385 0.00162 C 0.0585 0.00139 0.08264 0.00301 0.10712 0.00139 C 0.11423 0.00047 0.12118 0.00023 0.1283 -2.96296E-6 C 0.14566 0.00047 0.16284 0.00209 0.18038 0.00278 C 0.19062 0.00533 0.20191 0.00463 0.21232 0.00533 C 0.21458 0.00602 0.21736 0.00625 0.21927 0.0081 C 0.21979 0.00857 0.22083 0.00996 0.22118 0.01111 C 0.22152 0.01204 0.22187 0.01389 0.22187 0.01412 C 0.21979 0.01482 0.21823 0.01644 0.21614 0.0169 C 0.21024 0.02315 0.20034 0.02246 0.1934 0.02315 C 0.17309 0.02292 0.15277 0.02269 0.13246 0.02176 C 0.08854 0.02199 0.04566 0.02361 0.00208 0.025 C -0.00261 0.02523 -0.00712 0.02616 -0.01163 0.02662 C -0.01476 0.02755 -0.01788 0.02824 -0.02084 0.02986 C -0.02136 0.0301 -0.0217 0.0301 -0.02223 0.03033 C -0.02275 0.03056 -0.02309 0.03102 -0.02361 0.03148 C -0.02431 0.03195 -0.0257 0.03241 -0.0257 0.03264 C -0.02726 0.03449 -0.02848 0.03588 -0.02917 0.03912 C -0.02865 0.0456 -0.02622 0.05 -0.02153 0.05116 C -0.01407 0.05625 -0.00643 0.05695 0.00173 0.05764 C 0.00937 0.05857 0.02482 0.05903 0.02482 0.05926 C 0.05868 0.06297 0.09531 0.06065 0.12795 0.06088 C 0.13663 0.06158 0.14514 0.06273 0.15399 0.06343 C 0.15798 0.06435 0.1618 0.06482 0.16597 0.06528 C 0.17257 0.06736 0.17951 0.06875 0.18628 0.06968 C 0.18854 0.07037 0.19045 0.07153 0.19271 0.07246 C 0.19705 0.07871 0.18732 0.08496 0.1842 0.08658 C 0.17031 0.09422 0.15434 0.09607 0.13958 0.09676 C 0.12378 0.09838 0.10833 0.09977 0.09236 0.10023 C 0.06441 0.09977 0.03663 0.09931 0.00868 0.09977 C 0.00607 0.10023 0.00382 0.10093 0.00139 0.10162 C 0.00017 0.10185 -0.00087 0.10232 -0.00209 0.10255 C -0.00261 0.10278 -0.004 0.10301 -0.004 0.10324 C -0.00608 0.1051 -0.00851 0.10533 -0.01059 0.10695 C -0.01459 0.11019 -0.01632 0.11459 -0.0191 0.11991 C -0.02153 0.1338 -0.01163 0.1338 -0.00434 0.13704 C 0.01267 0.14398 0.03159 0.14514 0.04913 0.1456 C 0.05555 0.14584 0.0618 0.14584 0.06823 0.1463 C 0.09218 0.14792 0.11614 0.14792 0.1401 0.14815 C 0.14913 0.14885 0.15798 0.15 0.16701 0.15047 C 0.17361 0.15162 0.17986 0.15324 0.18628 0.15486 C 0.18871 0.15718 0.18784 0.15579 0.18906 0.15834 C 0.18871 0.16135 0.18906 0.1632 0.18698 0.16412 C 0.16354 0.18843 0.13402 0.18704 0.10573 0.18843 C 0.07448 0.1882 0.04323 0.18658 0.01198 0.18588 C -0.00868 0.18403 -0.02969 0.18519 -0.05035 0.18542 C -0.05851 0.18935 -0.03889 0.19908 -0.03872 0.19908 C -0.02413 0.20463 -0.00955 0.20672 0.00555 0.20764 C 0.01892 0.21042 0.03246 0.21019 0.046 0.21065 C 0.05972 0.21204 0.07343 0.21227 0.08715 0.2125 C 0.10989 0.21389 0.13229 0.21343 0.15503 0.21505 C 0.16753 0.21574 0.19236 0.21644 0.19236 0.21667 C 0.20069 0.21713 0.20902 0.21806 0.21718 0.21875 C 0.221 0.21991 0.22482 0.22037 0.22847 0.22084 C 0.22968 0.22107 0.23229 0.22223 0.23229 0.22246 C 0.23402 0.2257 0.221 0.23588 0.21857 0.23727 C 0.20225 0.24861 0.18316 0.25533 0.16493 0.25672 C 0.14323 0.25648 0.12343 0.25625 0.10225 0.25417 C 0.09323 0.25255 0.0842 0.25185 0.07517 0.25139 C 0.04097 0.25162 0.00833 0.25116 -0.02535 0.25463 C -0.02691 0.2551 -0.02986 0.25625 -0.02986 0.25648 C -0.03056 0.25741 -0.03143 0.26042 -0.03143 0.26065 C -0.03125 0.26528 -0.03108 0.27014 -0.02986 0.275 C -0.02674 0.28982 -0.00886 0.29167 3.05556E-6 0.2926 C 0.07257 0.29213 0.15833 0.28843 0.2309 0.28843 " pathEditMode="relative" rAng="0" ptsTypes="ffffffffffffffffffffffffffffffffffffffffffffffffffffffffffffffffff">
                                      <p:cBhvr>
                                        <p:cTn id="53" dur="2000" fill="hold"/>
                                        <p:tgtEl>
                                          <p:spTgt spid="21"/>
                                        </p:tgtEl>
                                        <p:attrNameLst>
                                          <p:attrName>ppt_x</p:attrName>
                                          <p:attrName>ppt_y</p:attrName>
                                        </p:attrNameLst>
                                      </p:cBhvr>
                                      <p:rCtr x="13507" y="14699"/>
                                    </p:animMotion>
                                  </p:childTnLst>
                                </p:cTn>
                              </p:par>
                            </p:childTnLst>
                          </p:cTn>
                        </p:par>
                        <p:par>
                          <p:cTn id="54" fill="hold">
                            <p:stCondLst>
                              <p:cond delay="2250"/>
                            </p:stCondLst>
                            <p:childTnLst>
                              <p:par>
                                <p:cTn id="55" presetID="1"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8" grpId="0" animBg="1"/>
      <p:bldP spid="8" grpId="1" animBg="1"/>
      <p:bldP spid="11" grpId="0" animBg="1"/>
      <p:bldP spid="15" grpId="0" animBg="1"/>
      <p:bldP spid="21" grpId="0" animBg="1"/>
      <p:bldP spid="21" grpId="1" animBg="1"/>
      <p:bldP spid="23" grpId="0" animBg="1"/>
      <p:bldP spid="25" grpId="0" animBg="1"/>
      <p:bldP spid="26" grpId="0" animBg="1"/>
      <p:bldP spid="27" grpId="0" animBg="1"/>
      <p:bldP spid="16" grpId="0"/>
      <p:bldP spid="17" grpId="0"/>
      <p:bldP spid="31" grpId="0" animBg="1"/>
      <p:bldP spid="38" grpId="0"/>
      <p:bldP spid="39" grpId="0"/>
      <p:bldP spid="43" grpId="0" animBg="1"/>
      <p:bldP spid="3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b="1" dirty="0" smtClean="0"/>
              <a:t>Qualitative Results</a:t>
            </a:r>
            <a:endParaRPr lang="en-US" b="1" dirty="0"/>
          </a:p>
        </p:txBody>
      </p:sp>
      <p:sp>
        <p:nvSpPr>
          <p:cNvPr id="6" name="TextBox 5"/>
          <p:cNvSpPr txBox="1"/>
          <p:nvPr/>
        </p:nvSpPr>
        <p:spPr>
          <a:xfrm>
            <a:off x="476250" y="1481878"/>
            <a:ext cx="684803" cy="369332"/>
          </a:xfrm>
          <a:prstGeom prst="rect">
            <a:avLst/>
          </a:prstGeom>
          <a:noFill/>
        </p:spPr>
        <p:txBody>
          <a:bodyPr wrap="none" rtlCol="0">
            <a:spAutoFit/>
          </a:bodyPr>
          <a:lstStyle/>
          <a:p>
            <a:r>
              <a:rPr lang="en-US" dirty="0" smtClean="0"/>
              <a:t>Input</a:t>
            </a:r>
            <a:endParaRPr lang="en-US" dirty="0"/>
          </a:p>
        </p:txBody>
      </p:sp>
      <p:sp>
        <p:nvSpPr>
          <p:cNvPr id="15" name="TextBox 14"/>
          <p:cNvSpPr txBox="1"/>
          <p:nvPr/>
        </p:nvSpPr>
        <p:spPr>
          <a:xfrm>
            <a:off x="5087429" y="1481878"/>
            <a:ext cx="932371" cy="369332"/>
          </a:xfrm>
          <a:prstGeom prst="rect">
            <a:avLst/>
          </a:prstGeom>
          <a:noFill/>
        </p:spPr>
        <p:txBody>
          <a:bodyPr wrap="none" rtlCol="0">
            <a:spAutoFit/>
          </a:bodyPr>
          <a:lstStyle/>
          <a:p>
            <a:r>
              <a:rPr lang="en-US" dirty="0" smtClean="0"/>
              <a:t>window</a:t>
            </a:r>
            <a:endParaRPr lang="en-US" dirty="0"/>
          </a:p>
        </p:txBody>
      </p:sp>
      <p:sp>
        <p:nvSpPr>
          <p:cNvPr id="17" name="TextBox 16"/>
          <p:cNvSpPr txBox="1"/>
          <p:nvPr/>
        </p:nvSpPr>
        <p:spPr>
          <a:xfrm>
            <a:off x="3398784" y="1481878"/>
            <a:ext cx="563616" cy="369332"/>
          </a:xfrm>
          <a:prstGeom prst="rect">
            <a:avLst/>
          </a:prstGeom>
          <a:noFill/>
        </p:spPr>
        <p:txBody>
          <a:bodyPr wrap="none" rtlCol="0">
            <a:spAutoFit/>
          </a:bodyPr>
          <a:lstStyle/>
          <a:p>
            <a:r>
              <a:rPr lang="en-US" dirty="0" smtClean="0"/>
              <a:t>wall</a:t>
            </a:r>
            <a:endParaRPr lang="en-US" dirty="0"/>
          </a:p>
        </p:txBody>
      </p:sp>
      <p:sp>
        <p:nvSpPr>
          <p:cNvPr id="18" name="TextBox 17"/>
          <p:cNvSpPr txBox="1"/>
          <p:nvPr/>
        </p:nvSpPr>
        <p:spPr>
          <a:xfrm>
            <a:off x="4352365" y="1481878"/>
            <a:ext cx="575286" cy="369332"/>
          </a:xfrm>
          <a:prstGeom prst="rect">
            <a:avLst/>
          </a:prstGeom>
          <a:noFill/>
        </p:spPr>
        <p:txBody>
          <a:bodyPr wrap="none" rtlCol="0">
            <a:spAutoFit/>
          </a:bodyPr>
          <a:lstStyle/>
          <a:p>
            <a:r>
              <a:rPr lang="en-US" dirty="0" smtClean="0"/>
              <a:t>roof</a:t>
            </a:r>
            <a:endParaRPr lang="en-US" dirty="0"/>
          </a:p>
        </p:txBody>
      </p:sp>
      <p:sp>
        <p:nvSpPr>
          <p:cNvPr id="19" name="TextBox 18"/>
          <p:cNvSpPr txBox="1"/>
          <p:nvPr/>
        </p:nvSpPr>
        <p:spPr>
          <a:xfrm>
            <a:off x="1498376" y="1481878"/>
            <a:ext cx="482824" cy="369332"/>
          </a:xfrm>
          <a:prstGeom prst="rect">
            <a:avLst/>
          </a:prstGeom>
          <a:noFill/>
        </p:spPr>
        <p:txBody>
          <a:bodyPr wrap="none" rtlCol="0">
            <a:spAutoFit/>
          </a:bodyPr>
          <a:lstStyle/>
          <a:p>
            <a:r>
              <a:rPr lang="en-US" dirty="0" smtClean="0"/>
              <a:t>sky</a:t>
            </a:r>
            <a:endParaRPr lang="en-US" dirty="0"/>
          </a:p>
        </p:txBody>
      </p:sp>
      <p:sp>
        <p:nvSpPr>
          <p:cNvPr id="20" name="TextBox 19"/>
          <p:cNvSpPr txBox="1"/>
          <p:nvPr/>
        </p:nvSpPr>
        <p:spPr>
          <a:xfrm>
            <a:off x="2408081" y="1481878"/>
            <a:ext cx="639919" cy="369332"/>
          </a:xfrm>
          <a:prstGeom prst="rect">
            <a:avLst/>
          </a:prstGeom>
          <a:noFill/>
        </p:spPr>
        <p:txBody>
          <a:bodyPr wrap="none" rtlCol="0">
            <a:spAutoFit/>
          </a:bodyPr>
          <a:lstStyle/>
          <a:p>
            <a:r>
              <a:rPr lang="en-US" dirty="0" smtClean="0"/>
              <a:t>shop</a:t>
            </a:r>
            <a:endParaRPr lang="en-US" dirty="0"/>
          </a:p>
        </p:txBody>
      </p:sp>
      <p:sp>
        <p:nvSpPr>
          <p:cNvPr id="21" name="TextBox 20"/>
          <p:cNvSpPr txBox="1"/>
          <p:nvPr/>
        </p:nvSpPr>
        <p:spPr>
          <a:xfrm>
            <a:off x="6019800" y="1481878"/>
            <a:ext cx="909416" cy="369332"/>
          </a:xfrm>
          <a:prstGeom prst="rect">
            <a:avLst/>
          </a:prstGeom>
          <a:noFill/>
        </p:spPr>
        <p:txBody>
          <a:bodyPr wrap="none" rtlCol="0">
            <a:spAutoFit/>
          </a:bodyPr>
          <a:lstStyle/>
          <a:p>
            <a:r>
              <a:rPr lang="en-US" dirty="0" smtClean="0"/>
              <a:t>balcony</a:t>
            </a:r>
            <a:endParaRPr lang="en-US" dirty="0"/>
          </a:p>
        </p:txBody>
      </p:sp>
      <p:sp>
        <p:nvSpPr>
          <p:cNvPr id="22" name="TextBox 21"/>
          <p:cNvSpPr txBox="1"/>
          <p:nvPr/>
        </p:nvSpPr>
        <p:spPr>
          <a:xfrm>
            <a:off x="6938181" y="1481878"/>
            <a:ext cx="981487" cy="369332"/>
          </a:xfrm>
          <a:prstGeom prst="rect">
            <a:avLst/>
          </a:prstGeom>
          <a:noFill/>
        </p:spPr>
        <p:txBody>
          <a:bodyPr wrap="none" rtlCol="0">
            <a:spAutoFit/>
          </a:bodyPr>
          <a:lstStyle/>
          <a:p>
            <a:r>
              <a:rPr lang="en-US" dirty="0" smtClean="0"/>
              <a:t>chimney</a:t>
            </a:r>
            <a:endParaRPr lang="en-US" dirty="0"/>
          </a:p>
        </p:txBody>
      </p:sp>
      <p:pic>
        <p:nvPicPr>
          <p:cNvPr id="6145" name="Picture 1" descr="E:\E\KAUST\Spring2016\Project\Code\CSC_CRF\data\output\results_multiple\monge_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45823"/>
            <a:ext cx="8572500" cy="104838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8080030" y="1481878"/>
            <a:ext cx="630301" cy="369332"/>
          </a:xfrm>
          <a:prstGeom prst="rect">
            <a:avLst/>
          </a:prstGeom>
          <a:noFill/>
        </p:spPr>
        <p:txBody>
          <a:bodyPr wrap="none" rtlCol="0">
            <a:spAutoFit/>
          </a:bodyPr>
          <a:lstStyle/>
          <a:p>
            <a:r>
              <a:rPr lang="en-US" dirty="0" smtClean="0"/>
              <a:t>door</a:t>
            </a:r>
            <a:endParaRPr lang="en-US" dirty="0"/>
          </a:p>
        </p:txBody>
      </p:sp>
      <p:pic>
        <p:nvPicPr>
          <p:cNvPr id="6146" name="Picture 2" descr="E:\E\KAUST\Spring2016\Project\Code\CSC_CRF\data\output\results_multiple\monge_1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15" y="3081610"/>
            <a:ext cx="8572500" cy="10556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E\KAUST\Spring2016\Project\Code\CSC_CRF\data\output\results_multiple\monge_6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15" y="4234744"/>
            <a:ext cx="8572500" cy="10454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E\KAUST\Spring2016\Project\Code\CSC_CRF\data\output\results_multiple\monge_7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5356410"/>
            <a:ext cx="8572500" cy="1066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256298" y="1394010"/>
            <a:ext cx="0" cy="5257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52400" y="1851210"/>
            <a:ext cx="8839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9125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Low Rankness Prior</a:t>
            </a:r>
            <a:endParaRPr lang="en-US"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7074619"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7010400" y="3787140"/>
                <a:ext cx="1980735" cy="15001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m:t>
                      </m:r>
                      <m:r>
                        <a:rPr lang="en-US" sz="2400" b="0" i="1" smtClean="0">
                          <a:solidFill>
                            <a:srgbClr val="FF0000"/>
                          </a:solidFill>
                          <a:latin typeface="Cambria Math"/>
                        </a:rPr>
                        <m:t>𝛼</m:t>
                      </m:r>
                      <m:nary>
                        <m:naryPr>
                          <m:chr m:val="∑"/>
                          <m:ctrlPr>
                            <a:rPr lang="en-US" sz="2400" b="0" i="1" smtClean="0">
                              <a:solidFill>
                                <a:srgbClr val="FF0000"/>
                              </a:solidFill>
                              <a:latin typeface="Cambria Math"/>
                            </a:rPr>
                          </m:ctrlPr>
                        </m:naryPr>
                        <m:sub>
                          <m:r>
                            <m:rPr>
                              <m:brk m:alnAt="23"/>
                            </m:rPr>
                            <a:rPr lang="en-US" sz="2400" b="0" i="1" smtClean="0">
                              <a:solidFill>
                                <a:srgbClr val="FF0000"/>
                              </a:solidFill>
                              <a:latin typeface="Cambria Math"/>
                            </a:rPr>
                            <m:t>𝑘</m:t>
                          </m:r>
                          <m:r>
                            <a:rPr lang="en-US" sz="2400" b="0" i="1" smtClean="0">
                              <a:solidFill>
                                <a:srgbClr val="FF0000"/>
                              </a:solidFill>
                              <a:latin typeface="Cambria Math"/>
                            </a:rPr>
                            <m:t>=1</m:t>
                          </m:r>
                        </m:sub>
                        <m:sup>
                          <m:r>
                            <a:rPr lang="en-US" sz="2400" b="0" i="1" smtClean="0">
                              <a:solidFill>
                                <a:srgbClr val="FF0000"/>
                              </a:solidFill>
                              <a:latin typeface="Cambria Math"/>
                            </a:rPr>
                            <m:t>𝐾</m:t>
                          </m:r>
                        </m:sup>
                        <m:e>
                          <m:sSub>
                            <m:sSubPr>
                              <m:ctrlPr>
                                <a:rPr lang="en-US" sz="2400" b="0" i="1" smtClean="0">
                                  <a:solidFill>
                                    <a:srgbClr val="FF0000"/>
                                  </a:solidFill>
                                  <a:latin typeface="Cambria Math"/>
                                </a:rPr>
                              </m:ctrlPr>
                            </m:sSubPr>
                            <m:e>
                              <m:d>
                                <m:dPr>
                                  <m:begChr m:val="‖"/>
                                  <m:endChr m:val="‖"/>
                                  <m:ctrlPr>
                                    <a:rPr lang="en-US" sz="2400" b="0" i="1" smtClean="0">
                                      <a:solidFill>
                                        <a:srgbClr val="FF0000"/>
                                      </a:solidFill>
                                      <a:latin typeface="Cambria Math"/>
                                    </a:rPr>
                                  </m:ctrlPr>
                                </m:dPr>
                                <m:e>
                                  <m:sSub>
                                    <m:sSubPr>
                                      <m:ctrlPr>
                                        <a:rPr lang="en-US" sz="2400" b="0" i="1" smtClean="0">
                                          <a:solidFill>
                                            <a:srgbClr val="FF0000"/>
                                          </a:solidFill>
                                          <a:latin typeface="Cambria Math"/>
                                        </a:rPr>
                                      </m:ctrlPr>
                                    </m:sSubPr>
                                    <m:e>
                                      <m:r>
                                        <a:rPr lang="en-US" sz="2400" b="1" i="0" smtClean="0">
                                          <a:solidFill>
                                            <a:srgbClr val="FF0000"/>
                                          </a:solidFill>
                                          <a:latin typeface="Cambria Math"/>
                                        </a:rPr>
                                        <m:t>𝐳</m:t>
                                      </m:r>
                                    </m:e>
                                    <m:sub>
                                      <m:r>
                                        <m:rPr>
                                          <m:sty m:val="p"/>
                                        </m:rPr>
                                        <a:rPr lang="en-US" sz="2400" b="0" i="0" smtClean="0">
                                          <a:solidFill>
                                            <a:srgbClr val="FF0000"/>
                                          </a:solidFill>
                                          <a:latin typeface="Cambria Math"/>
                                        </a:rPr>
                                        <m:t>k</m:t>
                                      </m:r>
                                    </m:sub>
                                  </m:sSub>
                                </m:e>
                              </m:d>
                            </m:e>
                            <m:sub>
                              <m:r>
                                <a:rPr lang="en-US" sz="2400" b="0" i="1" smtClean="0">
                                  <a:solidFill>
                                    <a:srgbClr val="FF0000"/>
                                  </a:solidFill>
                                  <a:latin typeface="Cambria Math"/>
                                </a:rPr>
                                <m:t>∗</m:t>
                              </m:r>
                            </m:sub>
                          </m:sSub>
                        </m:e>
                      </m:nary>
                    </m:oMath>
                  </m:oMathPara>
                </a14:m>
                <a:endParaRPr lang="en-US" sz="2400" b="0" dirty="0" smtClean="0">
                  <a:solidFill>
                    <a:srgbClr val="FF0000"/>
                  </a:solidFill>
                  <a:latin typeface="Times New Roman" panose="02020603050405020304" pitchFamily="18" charset="0"/>
                  <a:cs typeface="Times New Roman" panose="02020603050405020304" pitchFamily="18" charset="0"/>
                </a:endParaRPr>
              </a:p>
              <a:p>
                <a:endParaRPr lang="en-US" sz="2400"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010400" y="3787140"/>
                <a:ext cx="1980735" cy="1500154"/>
              </a:xfrm>
              <a:prstGeom prst="rect">
                <a:avLst/>
              </a:prstGeom>
              <a:blipFill rotWithShape="1">
                <a:blip r:embed="rId3"/>
                <a:stretch>
                  <a:fillRect/>
                </a:stretch>
              </a:blipFill>
            </p:spPr>
            <p:txBody>
              <a:bodyPr/>
              <a:lstStyle/>
              <a:p>
                <a:r>
                  <a:rPr lang="en-US">
                    <a:noFill/>
                  </a:rPr>
                  <a:t> </a:t>
                </a:r>
              </a:p>
            </p:txBody>
          </p:sp>
        </mc:Fallback>
      </mc:AlternateContent>
      <p:sp>
        <p:nvSpPr>
          <p:cNvPr id="6" name="TextBox 5"/>
          <p:cNvSpPr txBox="1"/>
          <p:nvPr/>
        </p:nvSpPr>
        <p:spPr>
          <a:xfrm>
            <a:off x="6934200" y="5768340"/>
            <a:ext cx="1742841" cy="369332"/>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smtClean="0">
                <a:solidFill>
                  <a:schemeClr val="accent5"/>
                </a:solidFill>
              </a:rPr>
              <a:t>Nuclear Norm</a:t>
            </a:r>
            <a:endParaRPr lang="en-US" dirty="0">
              <a:solidFill>
                <a:schemeClr val="accent5"/>
              </a:solidFill>
            </a:endParaRPr>
          </a:p>
        </p:txBody>
      </p:sp>
      <p:cxnSp>
        <p:nvCxnSpPr>
          <p:cNvPr id="7" name="Straight Arrow Connector 6"/>
          <p:cNvCxnSpPr>
            <a:stCxn id="6" idx="0"/>
          </p:cNvCxnSpPr>
          <p:nvPr/>
        </p:nvCxnSpPr>
        <p:spPr>
          <a:xfrm flipV="1">
            <a:off x="7805621" y="4625340"/>
            <a:ext cx="652579" cy="1143000"/>
          </a:xfrm>
          <a:prstGeom prst="straightConnector1">
            <a:avLst/>
          </a:prstGeom>
          <a:ln>
            <a:solidFill>
              <a:schemeClr val="accent5"/>
            </a:solidFill>
            <a:tailEnd type="arrow"/>
          </a:ln>
        </p:spPr>
        <p:style>
          <a:lnRef idx="2">
            <a:schemeClr val="accent5"/>
          </a:lnRef>
          <a:fillRef idx="0">
            <a:schemeClr val="accent5"/>
          </a:fillRef>
          <a:effectRef idx="1">
            <a:schemeClr val="accent5"/>
          </a:effectRef>
          <a:fontRef idx="minor">
            <a:schemeClr val="tx1"/>
          </a:fontRef>
        </p:style>
      </p:cxnSp>
      <p:sp>
        <p:nvSpPr>
          <p:cNvPr id="15" name="TextBox 14"/>
          <p:cNvSpPr txBox="1"/>
          <p:nvPr/>
        </p:nvSpPr>
        <p:spPr>
          <a:xfrm>
            <a:off x="685800" y="1828800"/>
            <a:ext cx="75438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Add a prior on the feature maps to be low rank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Use the nuclear norm as a </a:t>
            </a:r>
            <a:r>
              <a:rPr lang="en-US" sz="2400" dirty="0"/>
              <a:t>convex approximation to the rank </a:t>
            </a:r>
            <a:r>
              <a:rPr lang="en-US" sz="2400" dirty="0" smtClean="0"/>
              <a:t>function </a:t>
            </a:r>
            <a:endParaRPr lang="en-US" sz="2400" dirty="0"/>
          </a:p>
        </p:txBody>
      </p:sp>
    </p:spTree>
    <p:extLst>
      <p:ext uri="{BB962C8B-B14F-4D97-AF65-F5344CB8AC3E}">
        <p14:creationId xmlns:p14="http://schemas.microsoft.com/office/powerpoint/2010/main" val="3035207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Adding the nuclear norm function</a:t>
            </a:r>
            <a:endParaRPr lang="en-US" b="1" dirty="0"/>
          </a:p>
        </p:txBody>
      </p:sp>
      <p:pic>
        <p:nvPicPr>
          <p:cNvPr id="296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3218" y="2475283"/>
            <a:ext cx="7481455" cy="1007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5617" y="4125179"/>
            <a:ext cx="5221433" cy="1015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a:stCxn id="11" idx="1"/>
          </p:cNvCxnSpPr>
          <p:nvPr/>
        </p:nvCxnSpPr>
        <p:spPr>
          <a:xfrm>
            <a:off x="2472345" y="3765139"/>
            <a:ext cx="304800" cy="611840"/>
          </a:xfrm>
          <a:prstGeom prst="straightConnector1">
            <a:avLst/>
          </a:prstGeom>
          <a:ln>
            <a:solidFill>
              <a:schemeClr val="accent5"/>
            </a:solidFill>
            <a:tailEnd type="arrow"/>
          </a:ln>
        </p:spPr>
        <p:style>
          <a:lnRef idx="2">
            <a:schemeClr val="accent5"/>
          </a:lnRef>
          <a:fillRef idx="0">
            <a:schemeClr val="accent5"/>
          </a:fillRef>
          <a:effectRef idx="1">
            <a:schemeClr val="accent5"/>
          </a:effectRef>
          <a:fontRef idx="minor">
            <a:schemeClr val="tx1"/>
          </a:fontRef>
        </p:style>
      </p:cxnSp>
      <p:sp>
        <p:nvSpPr>
          <p:cNvPr id="11" name="Right Brace 10"/>
          <p:cNvSpPr/>
          <p:nvPr/>
        </p:nvSpPr>
        <p:spPr>
          <a:xfrm rot="5400000">
            <a:off x="2319945" y="2227284"/>
            <a:ext cx="304800" cy="2770909"/>
          </a:xfrm>
          <a:prstGeom prst="rightBrace">
            <a:avLst>
              <a:gd name="adj1" fmla="val 40833"/>
              <a:gd name="adj2" fmla="val 5000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p:cNvSpPr/>
          <p:nvPr/>
        </p:nvSpPr>
        <p:spPr>
          <a:xfrm rot="5400000">
            <a:off x="5061109" y="3301012"/>
            <a:ext cx="304800" cy="623455"/>
          </a:xfrm>
          <a:prstGeom prst="rightBrace">
            <a:avLst>
              <a:gd name="adj1" fmla="val 40833"/>
              <a:gd name="adj2" fmla="val 5000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a:stCxn id="17" idx="1"/>
          </p:cNvCxnSpPr>
          <p:nvPr/>
        </p:nvCxnSpPr>
        <p:spPr>
          <a:xfrm flipH="1">
            <a:off x="5762798" y="3765139"/>
            <a:ext cx="1181100" cy="611840"/>
          </a:xfrm>
          <a:prstGeom prst="straightConnector1">
            <a:avLst/>
          </a:prstGeom>
          <a:ln>
            <a:solidFill>
              <a:schemeClr val="accent5"/>
            </a:solidFill>
            <a:tailEnd type="arrow"/>
          </a:ln>
        </p:spPr>
        <p:style>
          <a:lnRef idx="2">
            <a:schemeClr val="accent5"/>
          </a:lnRef>
          <a:fillRef idx="0">
            <a:schemeClr val="accent5"/>
          </a:fillRef>
          <a:effectRef idx="1">
            <a:schemeClr val="accent5"/>
          </a:effectRef>
          <a:fontRef idx="minor">
            <a:schemeClr val="tx1"/>
          </a:fontRef>
        </p:style>
      </p:cxnSp>
      <p:sp>
        <p:nvSpPr>
          <p:cNvPr id="17" name="Right Brace 16"/>
          <p:cNvSpPr/>
          <p:nvPr/>
        </p:nvSpPr>
        <p:spPr>
          <a:xfrm rot="5400000">
            <a:off x="6791498" y="3023921"/>
            <a:ext cx="304800" cy="1177636"/>
          </a:xfrm>
          <a:prstGeom prst="rightBrace">
            <a:avLst>
              <a:gd name="adj1" fmla="val 40833"/>
              <a:gd name="adj2" fmla="val 5000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a:stCxn id="13" idx="1"/>
          </p:cNvCxnSpPr>
          <p:nvPr/>
        </p:nvCxnSpPr>
        <p:spPr>
          <a:xfrm flipH="1">
            <a:off x="4622959" y="3794275"/>
            <a:ext cx="590550" cy="582705"/>
          </a:xfrm>
          <a:prstGeom prst="straightConnector1">
            <a:avLst/>
          </a:prstGeom>
          <a:ln>
            <a:solidFill>
              <a:schemeClr val="accent5"/>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6355080" y="4367183"/>
                <a:ext cx="145193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m:t>
                      </m:r>
                      <m:sSub>
                        <m:sSubPr>
                          <m:ctrlPr>
                            <a:rPr lang="en-US" sz="2400" b="0" i="1" smtClean="0">
                              <a:solidFill>
                                <a:srgbClr val="FF0000"/>
                              </a:solidFill>
                              <a:latin typeface="Cambria Math"/>
                            </a:rPr>
                          </m:ctrlPr>
                        </m:sSubPr>
                        <m:e>
                          <m:r>
                            <a:rPr lang="en-US" sz="2400" b="0" i="1" smtClean="0">
                              <a:solidFill>
                                <a:srgbClr val="FF0000"/>
                              </a:solidFill>
                              <a:latin typeface="Cambria Math"/>
                            </a:rPr>
                            <m:t>𝑓</m:t>
                          </m:r>
                        </m:e>
                        <m:sub>
                          <m:r>
                            <a:rPr lang="en-US" sz="2400" b="0" i="1" smtClean="0">
                              <a:solidFill>
                                <a:srgbClr val="FF0000"/>
                              </a:solidFill>
                              <a:latin typeface="Cambria Math"/>
                            </a:rPr>
                            <m:t>4</m:t>
                          </m:r>
                        </m:sub>
                      </m:sSub>
                      <m:r>
                        <a:rPr lang="en-US" sz="2400" b="0" i="1" smtClean="0">
                          <a:solidFill>
                            <a:srgbClr val="FF0000"/>
                          </a:solidFill>
                          <a:latin typeface="Cambria Math"/>
                        </a:rPr>
                        <m:t>(</m:t>
                      </m:r>
                      <m:sSub>
                        <m:sSubPr>
                          <m:ctrlPr>
                            <a:rPr lang="en-US" sz="2400" b="0" i="1" smtClean="0">
                              <a:solidFill>
                                <a:srgbClr val="FF0000"/>
                              </a:solidFill>
                              <a:latin typeface="Cambria Math"/>
                            </a:rPr>
                          </m:ctrlPr>
                        </m:sSubPr>
                        <m:e>
                          <m:r>
                            <a:rPr lang="en-US" sz="2400" b="1" i="0" smtClean="0">
                              <a:solidFill>
                                <a:srgbClr val="FF0000"/>
                              </a:solidFill>
                              <a:latin typeface="Cambria Math"/>
                            </a:rPr>
                            <m:t>𝐳</m:t>
                          </m:r>
                        </m:e>
                        <m:sub>
                          <m:r>
                            <a:rPr lang="en-US" sz="2400" b="0" i="1" smtClean="0">
                              <a:solidFill>
                                <a:srgbClr val="FF0000"/>
                              </a:solidFill>
                              <a:latin typeface="Cambria Math"/>
                            </a:rPr>
                            <m:t>𝑘</m:t>
                          </m:r>
                        </m:sub>
                      </m:sSub>
                      <m:r>
                        <a:rPr lang="en-US" sz="2400" b="0" i="1" smtClean="0">
                          <a:solidFill>
                            <a:srgbClr val="FF0000"/>
                          </a:solidFill>
                          <a:latin typeface="Cambria Math"/>
                        </a:rPr>
                        <m:t>)</m:t>
                      </m:r>
                      <m:r>
                        <a:rPr lang="en-US" sz="2400" b="0" i="1" smtClean="0">
                          <a:solidFill>
                            <a:schemeClr val="tx1"/>
                          </a:solidFill>
                          <a:latin typeface="Cambria Math"/>
                        </a:rPr>
                        <m:t>)</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6355080" y="4367183"/>
                <a:ext cx="1451936" cy="461665"/>
              </a:xfrm>
              <a:prstGeom prst="rect">
                <a:avLst/>
              </a:prstGeom>
              <a:blipFill rotWithShape="1">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437120" y="2438400"/>
                <a:ext cx="1852751" cy="1382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solidFill>
                            <a:srgbClr val="FF0000"/>
                          </a:solidFill>
                          <a:latin typeface="Cambria Math"/>
                        </a:rPr>
                        <m:t>+</m:t>
                      </m:r>
                      <m:r>
                        <a:rPr lang="en-US" sz="2200" b="0" i="1" smtClean="0">
                          <a:solidFill>
                            <a:srgbClr val="FF0000"/>
                          </a:solidFill>
                          <a:latin typeface="Cambria Math"/>
                        </a:rPr>
                        <m:t>𝛼</m:t>
                      </m:r>
                      <m:nary>
                        <m:naryPr>
                          <m:chr m:val="∑"/>
                          <m:ctrlPr>
                            <a:rPr lang="en-US" sz="2200" b="0" i="1" smtClean="0">
                              <a:solidFill>
                                <a:srgbClr val="FF0000"/>
                              </a:solidFill>
                              <a:latin typeface="Cambria Math"/>
                            </a:rPr>
                          </m:ctrlPr>
                        </m:naryPr>
                        <m:sub>
                          <m:r>
                            <m:rPr>
                              <m:brk m:alnAt="23"/>
                            </m:rPr>
                            <a:rPr lang="en-US" sz="2200" b="0" i="1" smtClean="0">
                              <a:solidFill>
                                <a:srgbClr val="FF0000"/>
                              </a:solidFill>
                              <a:latin typeface="Cambria Math"/>
                            </a:rPr>
                            <m:t>𝑘</m:t>
                          </m:r>
                          <m:r>
                            <a:rPr lang="en-US" sz="2200" b="0" i="1" smtClean="0">
                              <a:solidFill>
                                <a:srgbClr val="FF0000"/>
                              </a:solidFill>
                              <a:latin typeface="Cambria Math"/>
                            </a:rPr>
                            <m:t>=1</m:t>
                          </m:r>
                        </m:sub>
                        <m:sup>
                          <m:r>
                            <a:rPr lang="en-US" sz="2200" b="0" i="1" smtClean="0">
                              <a:solidFill>
                                <a:srgbClr val="FF0000"/>
                              </a:solidFill>
                              <a:latin typeface="Cambria Math"/>
                            </a:rPr>
                            <m:t>𝐾</m:t>
                          </m:r>
                        </m:sup>
                        <m:e>
                          <m:sSub>
                            <m:sSubPr>
                              <m:ctrlPr>
                                <a:rPr lang="en-US" sz="2200" b="0" i="1" smtClean="0">
                                  <a:solidFill>
                                    <a:srgbClr val="FF0000"/>
                                  </a:solidFill>
                                  <a:latin typeface="Cambria Math"/>
                                </a:rPr>
                              </m:ctrlPr>
                            </m:sSubPr>
                            <m:e>
                              <m:d>
                                <m:dPr>
                                  <m:begChr m:val="‖"/>
                                  <m:endChr m:val="‖"/>
                                  <m:ctrlPr>
                                    <a:rPr lang="en-US" sz="2200" b="0" i="1" smtClean="0">
                                      <a:solidFill>
                                        <a:srgbClr val="FF0000"/>
                                      </a:solidFill>
                                      <a:latin typeface="Cambria Math"/>
                                    </a:rPr>
                                  </m:ctrlPr>
                                </m:dPr>
                                <m:e>
                                  <m:sSub>
                                    <m:sSubPr>
                                      <m:ctrlPr>
                                        <a:rPr lang="en-US" sz="2200" b="0" i="1" smtClean="0">
                                          <a:solidFill>
                                            <a:srgbClr val="FF0000"/>
                                          </a:solidFill>
                                          <a:latin typeface="Cambria Math"/>
                                        </a:rPr>
                                      </m:ctrlPr>
                                    </m:sSubPr>
                                    <m:e>
                                      <m:r>
                                        <a:rPr lang="en-US" sz="2200" b="1" i="0" smtClean="0">
                                          <a:solidFill>
                                            <a:srgbClr val="FF0000"/>
                                          </a:solidFill>
                                          <a:latin typeface="Cambria Math"/>
                                        </a:rPr>
                                        <m:t>𝐳</m:t>
                                      </m:r>
                                    </m:e>
                                    <m:sub>
                                      <m:r>
                                        <m:rPr>
                                          <m:sty m:val="p"/>
                                        </m:rPr>
                                        <a:rPr lang="en-US" sz="2200" b="0" i="0" smtClean="0">
                                          <a:solidFill>
                                            <a:srgbClr val="FF0000"/>
                                          </a:solidFill>
                                          <a:latin typeface="Cambria Math"/>
                                        </a:rPr>
                                        <m:t>k</m:t>
                                      </m:r>
                                    </m:sub>
                                  </m:sSub>
                                </m:e>
                              </m:d>
                            </m:e>
                            <m:sub>
                              <m:r>
                                <a:rPr lang="en-US" sz="2200" b="0" i="1" smtClean="0">
                                  <a:solidFill>
                                    <a:srgbClr val="FF0000"/>
                                  </a:solidFill>
                                  <a:latin typeface="Cambria Math"/>
                                </a:rPr>
                                <m:t>∗</m:t>
                              </m:r>
                            </m:sub>
                          </m:sSub>
                        </m:e>
                      </m:nary>
                    </m:oMath>
                  </m:oMathPara>
                </a14:m>
                <a:endParaRPr lang="en-US" sz="2200" b="0" dirty="0" smtClean="0">
                  <a:solidFill>
                    <a:srgbClr val="FF0000"/>
                  </a:solidFill>
                  <a:latin typeface="Times New Roman" panose="02020603050405020304" pitchFamily="18" charset="0"/>
                  <a:cs typeface="Times New Roman" panose="02020603050405020304" pitchFamily="18" charset="0"/>
                </a:endParaRPr>
              </a:p>
              <a:p>
                <a:endParaRPr lang="en-US" sz="2200"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437120" y="2438400"/>
                <a:ext cx="1852751" cy="1382814"/>
              </a:xfrm>
              <a:prstGeom prst="rect">
                <a:avLst/>
              </a:prstGeom>
              <a:blipFill rotWithShape="1">
                <a:blip r:embed="rId6"/>
                <a:stretch>
                  <a:fillRect/>
                </a:stretch>
              </a:blipFill>
            </p:spPr>
            <p:txBody>
              <a:bodyPr/>
              <a:lstStyle/>
              <a:p>
                <a:r>
                  <a:rPr lang="en-US">
                    <a:noFill/>
                  </a:rPr>
                  <a:t> </a:t>
                </a:r>
              </a:p>
            </p:txBody>
          </p:sp>
        </mc:Fallback>
      </mc:AlternateContent>
      <p:sp>
        <p:nvSpPr>
          <p:cNvPr id="19" name="Right Brace 18"/>
          <p:cNvSpPr/>
          <p:nvPr/>
        </p:nvSpPr>
        <p:spPr>
          <a:xfrm rot="5400000">
            <a:off x="8628611" y="3302914"/>
            <a:ext cx="304800" cy="588818"/>
          </a:xfrm>
          <a:prstGeom prst="rightBrace">
            <a:avLst>
              <a:gd name="adj1" fmla="val 40833"/>
              <a:gd name="adj2" fmla="val 5000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p:cNvCxnSpPr>
            <a:stCxn id="19" idx="1"/>
          </p:cNvCxnSpPr>
          <p:nvPr/>
        </p:nvCxnSpPr>
        <p:spPr>
          <a:xfrm flipH="1">
            <a:off x="6943898" y="3749723"/>
            <a:ext cx="1837113" cy="681376"/>
          </a:xfrm>
          <a:prstGeom prst="straightConnector1">
            <a:avLst/>
          </a:prstGeom>
          <a:ln>
            <a:solidFill>
              <a:schemeClr val="accent5"/>
            </a:solidFill>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8058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6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Proximal Operator for Nuclear Norm</a:t>
            </a:r>
            <a:endParaRPr lang="en-US" b="1"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29600" cy="258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434340" y="4343400"/>
                <a:ext cx="4920963" cy="1100558"/>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FF0000"/>
                          </a:solidFill>
                          <a:latin typeface="Cambria Math"/>
                        </a:rPr>
                        <m:t>𝐩𝐫𝐨</m:t>
                      </m:r>
                      <m:sSub>
                        <m:sSubPr>
                          <m:ctrlPr>
                            <a:rPr lang="en-US" sz="2400" b="1" i="1" smtClean="0">
                              <a:solidFill>
                                <a:srgbClr val="FF0000"/>
                              </a:solidFill>
                              <a:latin typeface="Cambria Math"/>
                            </a:rPr>
                          </m:ctrlPr>
                        </m:sSubPr>
                        <m:e>
                          <m:r>
                            <a:rPr lang="en-US" sz="2400" b="1" i="0" smtClean="0">
                              <a:solidFill>
                                <a:srgbClr val="FF0000"/>
                              </a:solidFill>
                              <a:latin typeface="Cambria Math"/>
                            </a:rPr>
                            <m:t>𝐱</m:t>
                          </m:r>
                        </m:e>
                        <m:sub>
                          <m:r>
                            <a:rPr lang="en-US" sz="2400" b="0" i="1" smtClean="0">
                              <a:solidFill>
                                <a:srgbClr val="FF0000"/>
                              </a:solidFill>
                              <a:latin typeface="Cambria Math"/>
                            </a:rPr>
                            <m:t>𝜃</m:t>
                          </m:r>
                          <m:sSub>
                            <m:sSubPr>
                              <m:ctrlPr>
                                <a:rPr lang="en-US" sz="2400" i="1" smtClean="0">
                                  <a:solidFill>
                                    <a:srgbClr val="FF0000"/>
                                  </a:solidFill>
                                  <a:latin typeface="Cambria Math"/>
                                </a:rPr>
                              </m:ctrlPr>
                            </m:sSubPr>
                            <m:e>
                              <m:r>
                                <a:rPr lang="en-US" sz="2400" b="0" i="1" smtClean="0">
                                  <a:solidFill>
                                    <a:srgbClr val="FF0000"/>
                                  </a:solidFill>
                                  <a:latin typeface="Cambria Math"/>
                                </a:rPr>
                                <m:t>𝑓</m:t>
                              </m:r>
                            </m:e>
                            <m:sub>
                              <m:r>
                                <a:rPr lang="en-US" sz="2400" b="0" i="1" smtClean="0">
                                  <a:solidFill>
                                    <a:srgbClr val="FF0000"/>
                                  </a:solidFill>
                                  <a:latin typeface="Cambria Math"/>
                                </a:rPr>
                                <m:t>4</m:t>
                              </m:r>
                            </m:sub>
                          </m:sSub>
                        </m:sub>
                      </m:sSub>
                      <m:d>
                        <m:dPr>
                          <m:ctrlPr>
                            <a:rPr lang="en-US" sz="2400" b="0" i="1" smtClean="0">
                              <a:solidFill>
                                <a:srgbClr val="FF0000"/>
                              </a:solidFill>
                              <a:latin typeface="Cambria Math"/>
                            </a:rPr>
                          </m:ctrlPr>
                        </m:dPr>
                        <m:e>
                          <m:r>
                            <a:rPr lang="en-US" sz="2400" b="1" i="0" smtClean="0">
                              <a:solidFill>
                                <a:srgbClr val="FF0000"/>
                              </a:solidFill>
                              <a:latin typeface="Cambria Math"/>
                            </a:rPr>
                            <m:t>𝐯</m:t>
                          </m:r>
                        </m:e>
                      </m:d>
                      <m:r>
                        <a:rPr lang="en-US" sz="2400" b="0" i="1" smtClean="0">
                          <a:solidFill>
                            <a:srgbClr val="FF0000"/>
                          </a:solidFill>
                          <a:latin typeface="Cambria Math"/>
                        </a:rPr>
                        <m:t>   = </m:t>
                      </m:r>
                      <m:nary>
                        <m:naryPr>
                          <m:chr m:val="∑"/>
                          <m:ctrlPr>
                            <a:rPr lang="en-US" sz="2400" b="0" i="1" smtClean="0">
                              <a:solidFill>
                                <a:srgbClr val="FF0000"/>
                              </a:solidFill>
                              <a:latin typeface="Cambria Math"/>
                            </a:rPr>
                          </m:ctrlPr>
                        </m:naryPr>
                        <m:sub>
                          <m:r>
                            <m:rPr>
                              <m:brk m:alnAt="23"/>
                            </m:rPr>
                            <a:rPr lang="en-US" sz="2400" b="0" i="1" smtClean="0">
                              <a:solidFill>
                                <a:srgbClr val="FF0000"/>
                              </a:solidFill>
                              <a:latin typeface="Cambria Math"/>
                            </a:rPr>
                            <m:t>𝑖</m:t>
                          </m:r>
                          <m:r>
                            <a:rPr lang="en-US" sz="2400" b="0" i="1" smtClean="0">
                              <a:solidFill>
                                <a:srgbClr val="FF0000"/>
                              </a:solidFill>
                              <a:latin typeface="Cambria Math"/>
                            </a:rPr>
                            <m:t>=1</m:t>
                          </m:r>
                        </m:sub>
                        <m:sup>
                          <m:r>
                            <a:rPr lang="en-US" sz="2400" b="0" i="1" smtClean="0">
                              <a:solidFill>
                                <a:srgbClr val="FF0000"/>
                              </a:solidFill>
                              <a:latin typeface="Cambria Math"/>
                            </a:rPr>
                            <m:t>𝑛</m:t>
                          </m:r>
                        </m:sup>
                        <m:e>
                          <m:d>
                            <m:dPr>
                              <m:ctrlPr>
                                <a:rPr lang="en-US" sz="2400" b="0" i="1" smtClean="0">
                                  <a:solidFill>
                                    <a:srgbClr val="FF0000"/>
                                  </a:solidFill>
                                  <a:latin typeface="Cambria Math"/>
                                </a:rPr>
                              </m:ctrlPr>
                            </m:dPr>
                            <m:e>
                              <m:sSub>
                                <m:sSubPr>
                                  <m:ctrlPr>
                                    <a:rPr lang="en-US" sz="2400" b="0" i="1" smtClean="0">
                                      <a:solidFill>
                                        <a:srgbClr val="FF0000"/>
                                      </a:solidFill>
                                      <a:latin typeface="Cambria Math"/>
                                    </a:rPr>
                                  </m:ctrlPr>
                                </m:sSubPr>
                                <m:e>
                                  <m:r>
                                    <a:rPr lang="en-US" sz="2400" b="0" i="1" smtClean="0">
                                      <a:solidFill>
                                        <a:srgbClr val="FF0000"/>
                                      </a:solidFill>
                                      <a:latin typeface="Cambria Math"/>
                                    </a:rPr>
                                    <m:t>𝜎</m:t>
                                  </m:r>
                                </m:e>
                                <m:sub>
                                  <m:r>
                                    <a:rPr lang="en-US" sz="2400" b="0" i="1" smtClean="0">
                                      <a:solidFill>
                                        <a:srgbClr val="FF0000"/>
                                      </a:solidFill>
                                      <a:latin typeface="Cambria Math"/>
                                    </a:rPr>
                                    <m:t>𝑖</m:t>
                                  </m:r>
                                </m:sub>
                              </m:sSub>
                              <m:r>
                                <a:rPr lang="en-US" sz="2400" b="0" i="1" smtClean="0">
                                  <a:solidFill>
                                    <a:srgbClr val="FF0000"/>
                                  </a:solidFill>
                                  <a:latin typeface="Cambria Math"/>
                                </a:rPr>
                                <m:t>−</m:t>
                              </m:r>
                              <m:r>
                                <a:rPr lang="en-US" sz="2400" b="0" i="1" smtClean="0">
                                  <a:solidFill>
                                    <a:srgbClr val="FF0000"/>
                                  </a:solidFill>
                                  <a:latin typeface="Cambria Math"/>
                                </a:rPr>
                                <m:t>𝜃</m:t>
                              </m:r>
                            </m:e>
                          </m:d>
                          <m:r>
                            <a:rPr lang="en-US" sz="2400" b="0" i="1" smtClean="0">
                              <a:solidFill>
                                <a:srgbClr val="FF0000"/>
                              </a:solidFill>
                              <a:latin typeface="Cambria Math"/>
                            </a:rPr>
                            <m:t>+</m:t>
                          </m:r>
                          <m:sSub>
                            <m:sSubPr>
                              <m:ctrlPr>
                                <a:rPr lang="en-US" sz="2400" b="0" i="1" smtClean="0">
                                  <a:solidFill>
                                    <a:srgbClr val="FF0000"/>
                                  </a:solidFill>
                                  <a:latin typeface="Cambria Math"/>
                                </a:rPr>
                              </m:ctrlPr>
                            </m:sSubPr>
                            <m:e>
                              <m:r>
                                <a:rPr lang="en-US" sz="2400" b="1" i="0" smtClean="0">
                                  <a:solidFill>
                                    <a:srgbClr val="FF0000"/>
                                  </a:solidFill>
                                  <a:latin typeface="Cambria Math"/>
                                </a:rPr>
                                <m:t>𝐚</m:t>
                              </m:r>
                            </m:e>
                            <m:sub>
                              <m:r>
                                <a:rPr lang="en-US" sz="2400" b="0" i="1" smtClean="0">
                                  <a:solidFill>
                                    <a:srgbClr val="FF0000"/>
                                  </a:solidFill>
                                  <a:latin typeface="Cambria Math"/>
                                </a:rPr>
                                <m:t>𝑖</m:t>
                              </m:r>
                            </m:sub>
                          </m:sSub>
                          <m:sSubSup>
                            <m:sSubSupPr>
                              <m:ctrlPr>
                                <a:rPr lang="en-US" sz="2400" b="0" i="1" smtClean="0">
                                  <a:solidFill>
                                    <a:srgbClr val="FF0000"/>
                                  </a:solidFill>
                                  <a:latin typeface="Cambria Math"/>
                                </a:rPr>
                              </m:ctrlPr>
                            </m:sSubSupPr>
                            <m:e>
                              <m:r>
                                <a:rPr lang="en-US" sz="2400" b="1" i="0" smtClean="0">
                                  <a:solidFill>
                                    <a:srgbClr val="FF0000"/>
                                  </a:solidFill>
                                  <a:latin typeface="Cambria Math"/>
                                </a:rPr>
                                <m:t>𝐛</m:t>
                              </m:r>
                            </m:e>
                            <m:sub>
                              <m:r>
                                <a:rPr lang="en-US" sz="2400" b="0" i="1" smtClean="0">
                                  <a:solidFill>
                                    <a:srgbClr val="FF0000"/>
                                  </a:solidFill>
                                  <a:latin typeface="Cambria Math"/>
                                </a:rPr>
                                <m:t>𝑖</m:t>
                              </m:r>
                            </m:sub>
                            <m:sup>
                              <m:r>
                                <a:rPr lang="en-US" sz="2400" b="0" i="1" smtClean="0">
                                  <a:solidFill>
                                    <a:srgbClr val="FF0000"/>
                                  </a:solidFill>
                                  <a:latin typeface="Cambria Math"/>
                                </a:rPr>
                                <m:t>𝑇</m:t>
                              </m:r>
                            </m:sup>
                          </m:sSubSup>
                        </m:e>
                      </m:nary>
                      <m:r>
                        <a:rPr lang="en-US" sz="2400" b="0" i="1" smtClean="0">
                          <a:solidFill>
                            <a:srgbClr val="FF0000"/>
                          </a:solidFill>
                          <a:latin typeface="Cambria Math"/>
                        </a:rPr>
                        <m:t> </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34340" y="4343400"/>
                <a:ext cx="4920963" cy="110055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18360" y="5562600"/>
                <a:ext cx="3199787" cy="482889"/>
              </a:xfrm>
              <a:prstGeom prst="rect">
                <a:avLst/>
              </a:prstGeom>
              <a:solidFill>
                <a:schemeClr val="bg1"/>
              </a:solidFill>
            </p:spPr>
            <p:txBody>
              <a:bodyPr wrap="none" rtlCol="0">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where</a:t>
                </a:r>
                <a:r>
                  <a:rPr lang="en-US" sz="2400" b="1" dirty="0" smtClean="0">
                    <a:solidFill>
                      <a:srgbClr val="FF0000"/>
                    </a:solidFill>
                  </a:rPr>
                  <a:t> </a:t>
                </a:r>
                <a14:m>
                  <m:oMath xmlns:m="http://schemas.openxmlformats.org/officeDocument/2006/math">
                    <m:r>
                      <a:rPr lang="en-US" sz="2400" b="1" i="0" smtClean="0">
                        <a:solidFill>
                          <a:srgbClr val="FF0000"/>
                        </a:solidFill>
                        <a:latin typeface="Cambria Math"/>
                      </a:rPr>
                      <m:t>𝐯</m:t>
                    </m:r>
                    <m:r>
                      <a:rPr lang="en-US" sz="2400" b="0" i="1" smtClean="0">
                        <a:solidFill>
                          <a:srgbClr val="FF0000"/>
                        </a:solidFill>
                        <a:latin typeface="Cambria Math"/>
                      </a:rPr>
                      <m:t>=</m:t>
                    </m:r>
                    <m:nary>
                      <m:naryPr>
                        <m:chr m:val="∑"/>
                        <m:ctrlPr>
                          <a:rPr lang="en-US" sz="2400" i="1">
                            <a:solidFill>
                              <a:srgbClr val="FF0000"/>
                            </a:solidFill>
                            <a:latin typeface="Cambria Math"/>
                          </a:rPr>
                        </m:ctrlPr>
                      </m:naryPr>
                      <m:sub>
                        <m:r>
                          <m:rPr>
                            <m:brk m:alnAt="23"/>
                          </m:rPr>
                          <a:rPr lang="en-US" sz="2400" i="1">
                            <a:solidFill>
                              <a:srgbClr val="FF0000"/>
                            </a:solidFill>
                            <a:latin typeface="Cambria Math"/>
                          </a:rPr>
                          <m:t>𝑖</m:t>
                        </m:r>
                        <m:r>
                          <a:rPr lang="en-US" sz="2400" i="1">
                            <a:solidFill>
                              <a:srgbClr val="FF0000"/>
                            </a:solidFill>
                            <a:latin typeface="Cambria Math"/>
                          </a:rPr>
                          <m:t>=1</m:t>
                        </m:r>
                      </m:sub>
                      <m:sup>
                        <m:r>
                          <a:rPr lang="en-US" sz="2400" i="1">
                            <a:solidFill>
                              <a:srgbClr val="FF0000"/>
                            </a:solidFill>
                            <a:latin typeface="Cambria Math"/>
                          </a:rPr>
                          <m:t>𝑛</m:t>
                        </m:r>
                      </m:sup>
                      <m:e>
                        <m:sSub>
                          <m:sSubPr>
                            <m:ctrlPr>
                              <a:rPr lang="en-US" sz="2400" b="0" i="1" smtClean="0">
                                <a:solidFill>
                                  <a:srgbClr val="FF0000"/>
                                </a:solidFill>
                                <a:latin typeface="Cambria Math"/>
                              </a:rPr>
                            </m:ctrlPr>
                          </m:sSubPr>
                          <m:e>
                            <m:r>
                              <a:rPr lang="en-US" sz="2400" b="0" i="1" smtClean="0">
                                <a:solidFill>
                                  <a:srgbClr val="FF0000"/>
                                </a:solidFill>
                                <a:latin typeface="Cambria Math"/>
                              </a:rPr>
                              <m:t>𝜎</m:t>
                            </m:r>
                          </m:e>
                          <m:sub>
                            <m:r>
                              <a:rPr lang="en-US" sz="2400" b="0" i="1" smtClean="0">
                                <a:solidFill>
                                  <a:srgbClr val="FF0000"/>
                                </a:solidFill>
                                <a:latin typeface="Cambria Math"/>
                              </a:rPr>
                              <m:t>𝑖</m:t>
                            </m:r>
                          </m:sub>
                        </m:sSub>
                        <m:sSub>
                          <m:sSubPr>
                            <m:ctrlPr>
                              <a:rPr lang="en-US" sz="2400" i="1">
                                <a:solidFill>
                                  <a:srgbClr val="FF0000"/>
                                </a:solidFill>
                                <a:latin typeface="Cambria Math"/>
                              </a:rPr>
                            </m:ctrlPr>
                          </m:sSubPr>
                          <m:e>
                            <m:r>
                              <a:rPr lang="en-US" sz="2400" b="1" i="0" smtClean="0">
                                <a:solidFill>
                                  <a:srgbClr val="FF0000"/>
                                </a:solidFill>
                                <a:latin typeface="Cambria Math"/>
                              </a:rPr>
                              <m:t>𝐚</m:t>
                            </m:r>
                          </m:e>
                          <m:sub>
                            <m:r>
                              <a:rPr lang="en-US" sz="2400" i="1">
                                <a:solidFill>
                                  <a:srgbClr val="FF0000"/>
                                </a:solidFill>
                                <a:latin typeface="Cambria Math"/>
                              </a:rPr>
                              <m:t>𝑖</m:t>
                            </m:r>
                          </m:sub>
                        </m:sSub>
                        <m:sSubSup>
                          <m:sSubSupPr>
                            <m:ctrlPr>
                              <a:rPr lang="en-US" sz="2400" i="1">
                                <a:solidFill>
                                  <a:srgbClr val="FF0000"/>
                                </a:solidFill>
                                <a:latin typeface="Cambria Math"/>
                              </a:rPr>
                            </m:ctrlPr>
                          </m:sSubSupPr>
                          <m:e>
                            <m:r>
                              <a:rPr lang="en-US" sz="2400" b="1" i="0" smtClean="0">
                                <a:solidFill>
                                  <a:srgbClr val="FF0000"/>
                                </a:solidFill>
                                <a:latin typeface="Cambria Math"/>
                              </a:rPr>
                              <m:t>𝐛</m:t>
                            </m:r>
                          </m:e>
                          <m:sub>
                            <m:r>
                              <a:rPr lang="en-US" sz="2400" i="1">
                                <a:solidFill>
                                  <a:srgbClr val="FF0000"/>
                                </a:solidFill>
                                <a:latin typeface="Cambria Math"/>
                              </a:rPr>
                              <m:t>𝑖</m:t>
                            </m:r>
                          </m:sub>
                          <m:sup>
                            <m:r>
                              <a:rPr lang="en-US" sz="2400" i="1">
                                <a:solidFill>
                                  <a:srgbClr val="FF0000"/>
                                </a:solidFill>
                                <a:latin typeface="Cambria Math"/>
                              </a:rPr>
                              <m:t>𝑇</m:t>
                            </m:r>
                          </m:sup>
                        </m:sSubSup>
                      </m:e>
                    </m:nary>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18360" y="5562600"/>
                <a:ext cx="3199787" cy="482889"/>
              </a:xfrm>
              <a:prstGeom prst="rect">
                <a:avLst/>
              </a:prstGeom>
              <a:blipFill rotWithShape="1">
                <a:blip r:embed="rId4"/>
                <a:stretch>
                  <a:fillRect l="-3053" t="-7595" b="-25316"/>
                </a:stretch>
              </a:blipFill>
            </p:spPr>
            <p:txBody>
              <a:bodyPr/>
              <a:lstStyle/>
              <a:p>
                <a:r>
                  <a:rPr lang="en-US">
                    <a:noFill/>
                  </a:rPr>
                  <a:t> </a:t>
                </a:r>
              </a:p>
            </p:txBody>
          </p:sp>
        </mc:Fallback>
      </mc:AlternateContent>
      <p:sp>
        <p:nvSpPr>
          <p:cNvPr id="7" name="TextBox 6"/>
          <p:cNvSpPr txBox="1"/>
          <p:nvPr/>
        </p:nvSpPr>
        <p:spPr>
          <a:xfrm>
            <a:off x="7025640" y="4533900"/>
            <a:ext cx="2133600" cy="830997"/>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Singular Value Thresholding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1268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Nuclear Norm</a:t>
            </a:r>
            <a:endParaRPr lang="en-US" b="1" dirty="0"/>
          </a:p>
        </p:txBody>
      </p:sp>
      <p:grpSp>
        <p:nvGrpSpPr>
          <p:cNvPr id="1137" name="Group 173"/>
          <p:cNvGrpSpPr>
            <a:grpSpLocks noChangeAspect="1"/>
          </p:cNvGrpSpPr>
          <p:nvPr/>
        </p:nvGrpSpPr>
        <p:grpSpPr bwMode="auto">
          <a:xfrm>
            <a:off x="4648199" y="2133600"/>
            <a:ext cx="4321533" cy="3273425"/>
            <a:chOff x="2928" y="1479"/>
            <a:chExt cx="2544" cy="1927"/>
          </a:xfrm>
        </p:grpSpPr>
        <p:sp>
          <p:nvSpPr>
            <p:cNvPr id="1138" name="AutoShape 172"/>
            <p:cNvSpPr>
              <a:spLocks noChangeAspect="1" noChangeArrowheads="1" noTextEdit="1"/>
            </p:cNvSpPr>
            <p:nvPr/>
          </p:nvSpPr>
          <p:spPr bwMode="auto">
            <a:xfrm>
              <a:off x="2928" y="1479"/>
              <a:ext cx="2544" cy="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Rectangle 174"/>
            <p:cNvSpPr>
              <a:spLocks noChangeArrowheads="1"/>
            </p:cNvSpPr>
            <p:nvPr/>
          </p:nvSpPr>
          <p:spPr bwMode="auto">
            <a:xfrm>
              <a:off x="3260" y="1620"/>
              <a:ext cx="1975" cy="1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Line 175"/>
            <p:cNvSpPr>
              <a:spLocks noChangeShapeType="1"/>
            </p:cNvSpPr>
            <p:nvPr/>
          </p:nvSpPr>
          <p:spPr bwMode="auto">
            <a:xfrm>
              <a:off x="3260" y="3183"/>
              <a:ext cx="19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Line 176"/>
            <p:cNvSpPr>
              <a:spLocks noChangeShapeType="1"/>
            </p:cNvSpPr>
            <p:nvPr/>
          </p:nvSpPr>
          <p:spPr bwMode="auto">
            <a:xfrm>
              <a:off x="3260" y="1620"/>
              <a:ext cx="197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Line 177"/>
            <p:cNvSpPr>
              <a:spLocks noChangeShapeType="1"/>
            </p:cNvSpPr>
            <p:nvPr/>
          </p:nvSpPr>
          <p:spPr bwMode="auto">
            <a:xfrm flipV="1">
              <a:off x="3260"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3" name="Line 178"/>
            <p:cNvSpPr>
              <a:spLocks noChangeShapeType="1"/>
            </p:cNvSpPr>
            <p:nvPr/>
          </p:nvSpPr>
          <p:spPr bwMode="auto">
            <a:xfrm flipV="1">
              <a:off x="3458"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Line 179"/>
            <p:cNvSpPr>
              <a:spLocks noChangeShapeType="1"/>
            </p:cNvSpPr>
            <p:nvPr/>
          </p:nvSpPr>
          <p:spPr bwMode="auto">
            <a:xfrm flipV="1">
              <a:off x="3655"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Line 180"/>
            <p:cNvSpPr>
              <a:spLocks noChangeShapeType="1"/>
            </p:cNvSpPr>
            <p:nvPr/>
          </p:nvSpPr>
          <p:spPr bwMode="auto">
            <a:xfrm flipV="1">
              <a:off x="3853"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Line 181"/>
            <p:cNvSpPr>
              <a:spLocks noChangeShapeType="1"/>
            </p:cNvSpPr>
            <p:nvPr/>
          </p:nvSpPr>
          <p:spPr bwMode="auto">
            <a:xfrm flipV="1">
              <a:off x="4050"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7" name="Line 182"/>
            <p:cNvSpPr>
              <a:spLocks noChangeShapeType="1"/>
            </p:cNvSpPr>
            <p:nvPr/>
          </p:nvSpPr>
          <p:spPr bwMode="auto">
            <a:xfrm flipV="1">
              <a:off x="4248"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Line 183"/>
            <p:cNvSpPr>
              <a:spLocks noChangeShapeType="1"/>
            </p:cNvSpPr>
            <p:nvPr/>
          </p:nvSpPr>
          <p:spPr bwMode="auto">
            <a:xfrm flipV="1">
              <a:off x="4445"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9" name="Line 184"/>
            <p:cNvSpPr>
              <a:spLocks noChangeShapeType="1"/>
            </p:cNvSpPr>
            <p:nvPr/>
          </p:nvSpPr>
          <p:spPr bwMode="auto">
            <a:xfrm flipV="1">
              <a:off x="4643"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Line 185"/>
            <p:cNvSpPr>
              <a:spLocks noChangeShapeType="1"/>
            </p:cNvSpPr>
            <p:nvPr/>
          </p:nvSpPr>
          <p:spPr bwMode="auto">
            <a:xfrm flipV="1">
              <a:off x="4841"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1" name="Line 186"/>
            <p:cNvSpPr>
              <a:spLocks noChangeShapeType="1"/>
            </p:cNvSpPr>
            <p:nvPr/>
          </p:nvSpPr>
          <p:spPr bwMode="auto">
            <a:xfrm flipV="1">
              <a:off x="5038"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Line 187"/>
            <p:cNvSpPr>
              <a:spLocks noChangeShapeType="1"/>
            </p:cNvSpPr>
            <p:nvPr/>
          </p:nvSpPr>
          <p:spPr bwMode="auto">
            <a:xfrm flipV="1">
              <a:off x="5235" y="3163"/>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Line 188"/>
            <p:cNvSpPr>
              <a:spLocks noChangeShapeType="1"/>
            </p:cNvSpPr>
            <p:nvPr/>
          </p:nvSpPr>
          <p:spPr bwMode="auto">
            <a:xfrm>
              <a:off x="3260"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Line 189"/>
            <p:cNvSpPr>
              <a:spLocks noChangeShapeType="1"/>
            </p:cNvSpPr>
            <p:nvPr/>
          </p:nvSpPr>
          <p:spPr bwMode="auto">
            <a:xfrm>
              <a:off x="3458"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5" name="Line 190"/>
            <p:cNvSpPr>
              <a:spLocks noChangeShapeType="1"/>
            </p:cNvSpPr>
            <p:nvPr/>
          </p:nvSpPr>
          <p:spPr bwMode="auto">
            <a:xfrm>
              <a:off x="3655"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6" name="Line 191"/>
            <p:cNvSpPr>
              <a:spLocks noChangeShapeType="1"/>
            </p:cNvSpPr>
            <p:nvPr/>
          </p:nvSpPr>
          <p:spPr bwMode="auto">
            <a:xfrm>
              <a:off x="3853"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7" name="Line 192"/>
            <p:cNvSpPr>
              <a:spLocks noChangeShapeType="1"/>
            </p:cNvSpPr>
            <p:nvPr/>
          </p:nvSpPr>
          <p:spPr bwMode="auto">
            <a:xfrm>
              <a:off x="4050"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8" name="Line 193"/>
            <p:cNvSpPr>
              <a:spLocks noChangeShapeType="1"/>
            </p:cNvSpPr>
            <p:nvPr/>
          </p:nvSpPr>
          <p:spPr bwMode="auto">
            <a:xfrm>
              <a:off x="4248"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9" name="Line 194"/>
            <p:cNvSpPr>
              <a:spLocks noChangeShapeType="1"/>
            </p:cNvSpPr>
            <p:nvPr/>
          </p:nvSpPr>
          <p:spPr bwMode="auto">
            <a:xfrm>
              <a:off x="4445"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0" name="Line 195"/>
            <p:cNvSpPr>
              <a:spLocks noChangeShapeType="1"/>
            </p:cNvSpPr>
            <p:nvPr/>
          </p:nvSpPr>
          <p:spPr bwMode="auto">
            <a:xfrm>
              <a:off x="4643"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1" name="Line 196"/>
            <p:cNvSpPr>
              <a:spLocks noChangeShapeType="1"/>
            </p:cNvSpPr>
            <p:nvPr/>
          </p:nvSpPr>
          <p:spPr bwMode="auto">
            <a:xfrm>
              <a:off x="4841"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2" name="Line 197"/>
            <p:cNvSpPr>
              <a:spLocks noChangeShapeType="1"/>
            </p:cNvSpPr>
            <p:nvPr/>
          </p:nvSpPr>
          <p:spPr bwMode="auto">
            <a:xfrm>
              <a:off x="5038"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3" name="Line 198"/>
            <p:cNvSpPr>
              <a:spLocks noChangeShapeType="1"/>
            </p:cNvSpPr>
            <p:nvPr/>
          </p:nvSpPr>
          <p:spPr bwMode="auto">
            <a:xfrm>
              <a:off x="5235" y="162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199"/>
            <p:cNvSpPr>
              <a:spLocks noChangeArrowheads="1"/>
            </p:cNvSpPr>
            <p:nvPr/>
          </p:nvSpPr>
          <p:spPr bwMode="auto">
            <a:xfrm>
              <a:off x="3242" y="3219"/>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5" name="Rectangle 200"/>
            <p:cNvSpPr>
              <a:spLocks noChangeArrowheads="1"/>
            </p:cNvSpPr>
            <p:nvPr/>
          </p:nvSpPr>
          <p:spPr bwMode="auto">
            <a:xfrm>
              <a:off x="3424"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10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6" name="Rectangle 201"/>
            <p:cNvSpPr>
              <a:spLocks noChangeArrowheads="1"/>
            </p:cNvSpPr>
            <p:nvPr/>
          </p:nvSpPr>
          <p:spPr bwMode="auto">
            <a:xfrm>
              <a:off x="3624"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20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7" name="Rectangle 202"/>
            <p:cNvSpPr>
              <a:spLocks noChangeArrowheads="1"/>
            </p:cNvSpPr>
            <p:nvPr/>
          </p:nvSpPr>
          <p:spPr bwMode="auto">
            <a:xfrm>
              <a:off x="3820"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30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8" name="Rectangle 203"/>
            <p:cNvSpPr>
              <a:spLocks noChangeArrowheads="1"/>
            </p:cNvSpPr>
            <p:nvPr/>
          </p:nvSpPr>
          <p:spPr bwMode="auto">
            <a:xfrm>
              <a:off x="4020"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40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9" name="Rectangle 204"/>
            <p:cNvSpPr>
              <a:spLocks noChangeArrowheads="1"/>
            </p:cNvSpPr>
            <p:nvPr/>
          </p:nvSpPr>
          <p:spPr bwMode="auto">
            <a:xfrm>
              <a:off x="4216"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50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0" name="Rectangle 205"/>
            <p:cNvSpPr>
              <a:spLocks noChangeArrowheads="1"/>
            </p:cNvSpPr>
            <p:nvPr/>
          </p:nvSpPr>
          <p:spPr bwMode="auto">
            <a:xfrm>
              <a:off x="4412"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60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1" name="Rectangle 206"/>
            <p:cNvSpPr>
              <a:spLocks noChangeArrowheads="1"/>
            </p:cNvSpPr>
            <p:nvPr/>
          </p:nvSpPr>
          <p:spPr bwMode="auto">
            <a:xfrm>
              <a:off x="4612"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70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2" name="Rectangle 207"/>
            <p:cNvSpPr>
              <a:spLocks noChangeArrowheads="1"/>
            </p:cNvSpPr>
            <p:nvPr/>
          </p:nvSpPr>
          <p:spPr bwMode="auto">
            <a:xfrm>
              <a:off x="4808"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80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3" name="Rectangle 208"/>
            <p:cNvSpPr>
              <a:spLocks noChangeArrowheads="1"/>
            </p:cNvSpPr>
            <p:nvPr/>
          </p:nvSpPr>
          <p:spPr bwMode="auto">
            <a:xfrm>
              <a:off x="5008" y="3219"/>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90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4" name="Rectangle 209"/>
            <p:cNvSpPr>
              <a:spLocks noChangeArrowheads="1"/>
            </p:cNvSpPr>
            <p:nvPr/>
          </p:nvSpPr>
          <p:spPr bwMode="auto">
            <a:xfrm>
              <a:off x="5185" y="3219"/>
              <a:ext cx="13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100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5" name="Rectangle 210"/>
            <p:cNvSpPr>
              <a:spLocks noChangeArrowheads="1"/>
            </p:cNvSpPr>
            <p:nvPr/>
          </p:nvSpPr>
          <p:spPr bwMode="auto">
            <a:xfrm>
              <a:off x="4029" y="3306"/>
              <a:ext cx="50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kernel number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6" name="Line 211"/>
            <p:cNvSpPr>
              <a:spLocks noChangeShapeType="1"/>
            </p:cNvSpPr>
            <p:nvPr/>
          </p:nvSpPr>
          <p:spPr bwMode="auto">
            <a:xfrm flipV="1">
              <a:off x="3260" y="1620"/>
              <a:ext cx="0" cy="156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7" name="Line 212"/>
            <p:cNvSpPr>
              <a:spLocks noChangeShapeType="1"/>
            </p:cNvSpPr>
            <p:nvPr/>
          </p:nvSpPr>
          <p:spPr bwMode="auto">
            <a:xfrm flipV="1">
              <a:off x="5235" y="1620"/>
              <a:ext cx="0" cy="156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8" name="Line 213"/>
            <p:cNvSpPr>
              <a:spLocks noChangeShapeType="1"/>
            </p:cNvSpPr>
            <p:nvPr/>
          </p:nvSpPr>
          <p:spPr bwMode="auto">
            <a:xfrm>
              <a:off x="3260" y="3183"/>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9" name="Line 214"/>
            <p:cNvSpPr>
              <a:spLocks noChangeShapeType="1"/>
            </p:cNvSpPr>
            <p:nvPr/>
          </p:nvSpPr>
          <p:spPr bwMode="auto">
            <a:xfrm>
              <a:off x="3260" y="3027"/>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0" name="Line 215"/>
            <p:cNvSpPr>
              <a:spLocks noChangeShapeType="1"/>
            </p:cNvSpPr>
            <p:nvPr/>
          </p:nvSpPr>
          <p:spPr bwMode="auto">
            <a:xfrm>
              <a:off x="3260" y="2871"/>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1" name="Line 216"/>
            <p:cNvSpPr>
              <a:spLocks noChangeShapeType="1"/>
            </p:cNvSpPr>
            <p:nvPr/>
          </p:nvSpPr>
          <p:spPr bwMode="auto">
            <a:xfrm>
              <a:off x="3260" y="2714"/>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2" name="Line 217"/>
            <p:cNvSpPr>
              <a:spLocks noChangeShapeType="1"/>
            </p:cNvSpPr>
            <p:nvPr/>
          </p:nvSpPr>
          <p:spPr bwMode="auto">
            <a:xfrm>
              <a:off x="3260" y="2558"/>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3" name="Line 218"/>
            <p:cNvSpPr>
              <a:spLocks noChangeShapeType="1"/>
            </p:cNvSpPr>
            <p:nvPr/>
          </p:nvSpPr>
          <p:spPr bwMode="auto">
            <a:xfrm>
              <a:off x="3260" y="2402"/>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4" name="Line 219"/>
            <p:cNvSpPr>
              <a:spLocks noChangeShapeType="1"/>
            </p:cNvSpPr>
            <p:nvPr/>
          </p:nvSpPr>
          <p:spPr bwMode="auto">
            <a:xfrm>
              <a:off x="3260" y="2246"/>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5" name="Line 220"/>
            <p:cNvSpPr>
              <a:spLocks noChangeShapeType="1"/>
            </p:cNvSpPr>
            <p:nvPr/>
          </p:nvSpPr>
          <p:spPr bwMode="auto">
            <a:xfrm>
              <a:off x="3260" y="2089"/>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6" name="Line 221"/>
            <p:cNvSpPr>
              <a:spLocks noChangeShapeType="1"/>
            </p:cNvSpPr>
            <p:nvPr/>
          </p:nvSpPr>
          <p:spPr bwMode="auto">
            <a:xfrm>
              <a:off x="3260" y="1933"/>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7" name="Line 222"/>
            <p:cNvSpPr>
              <a:spLocks noChangeShapeType="1"/>
            </p:cNvSpPr>
            <p:nvPr/>
          </p:nvSpPr>
          <p:spPr bwMode="auto">
            <a:xfrm>
              <a:off x="3260" y="1777"/>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8" name="Line 223"/>
            <p:cNvSpPr>
              <a:spLocks noChangeShapeType="1"/>
            </p:cNvSpPr>
            <p:nvPr/>
          </p:nvSpPr>
          <p:spPr bwMode="auto">
            <a:xfrm>
              <a:off x="3260" y="1620"/>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9" name="Line 224"/>
            <p:cNvSpPr>
              <a:spLocks noChangeShapeType="1"/>
            </p:cNvSpPr>
            <p:nvPr/>
          </p:nvSpPr>
          <p:spPr bwMode="auto">
            <a:xfrm flipH="1">
              <a:off x="5216" y="3183"/>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0" name="Line 225"/>
            <p:cNvSpPr>
              <a:spLocks noChangeShapeType="1"/>
            </p:cNvSpPr>
            <p:nvPr/>
          </p:nvSpPr>
          <p:spPr bwMode="auto">
            <a:xfrm flipH="1">
              <a:off x="5216" y="3027"/>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1" name="Line 226"/>
            <p:cNvSpPr>
              <a:spLocks noChangeShapeType="1"/>
            </p:cNvSpPr>
            <p:nvPr/>
          </p:nvSpPr>
          <p:spPr bwMode="auto">
            <a:xfrm flipH="1">
              <a:off x="5216" y="2871"/>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2" name="Line 227"/>
            <p:cNvSpPr>
              <a:spLocks noChangeShapeType="1"/>
            </p:cNvSpPr>
            <p:nvPr/>
          </p:nvSpPr>
          <p:spPr bwMode="auto">
            <a:xfrm flipH="1">
              <a:off x="5216" y="2714"/>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3" name="Line 228"/>
            <p:cNvSpPr>
              <a:spLocks noChangeShapeType="1"/>
            </p:cNvSpPr>
            <p:nvPr/>
          </p:nvSpPr>
          <p:spPr bwMode="auto">
            <a:xfrm flipH="1">
              <a:off x="5216" y="2558"/>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4" name="Line 229"/>
            <p:cNvSpPr>
              <a:spLocks noChangeShapeType="1"/>
            </p:cNvSpPr>
            <p:nvPr/>
          </p:nvSpPr>
          <p:spPr bwMode="auto">
            <a:xfrm flipH="1">
              <a:off x="5216" y="2402"/>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5" name="Line 230"/>
            <p:cNvSpPr>
              <a:spLocks noChangeShapeType="1"/>
            </p:cNvSpPr>
            <p:nvPr/>
          </p:nvSpPr>
          <p:spPr bwMode="auto">
            <a:xfrm flipH="1">
              <a:off x="5216" y="2246"/>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6" name="Line 231"/>
            <p:cNvSpPr>
              <a:spLocks noChangeShapeType="1"/>
            </p:cNvSpPr>
            <p:nvPr/>
          </p:nvSpPr>
          <p:spPr bwMode="auto">
            <a:xfrm flipH="1">
              <a:off x="5216" y="2089"/>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7" name="Line 232"/>
            <p:cNvSpPr>
              <a:spLocks noChangeShapeType="1"/>
            </p:cNvSpPr>
            <p:nvPr/>
          </p:nvSpPr>
          <p:spPr bwMode="auto">
            <a:xfrm flipH="1">
              <a:off x="5216" y="1933"/>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8" name="Line 233"/>
            <p:cNvSpPr>
              <a:spLocks noChangeShapeType="1"/>
            </p:cNvSpPr>
            <p:nvPr/>
          </p:nvSpPr>
          <p:spPr bwMode="auto">
            <a:xfrm flipH="1">
              <a:off x="5216" y="1777"/>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9" name="Line 234"/>
            <p:cNvSpPr>
              <a:spLocks noChangeShapeType="1"/>
            </p:cNvSpPr>
            <p:nvPr/>
          </p:nvSpPr>
          <p:spPr bwMode="auto">
            <a:xfrm flipH="1">
              <a:off x="5216" y="1620"/>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235"/>
            <p:cNvSpPr>
              <a:spLocks noChangeArrowheads="1"/>
            </p:cNvSpPr>
            <p:nvPr/>
          </p:nvSpPr>
          <p:spPr bwMode="auto">
            <a:xfrm>
              <a:off x="3201" y="3160"/>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1" name="Rectangle 236"/>
            <p:cNvSpPr>
              <a:spLocks noChangeArrowheads="1"/>
            </p:cNvSpPr>
            <p:nvPr/>
          </p:nvSpPr>
          <p:spPr bwMode="auto">
            <a:xfrm>
              <a:off x="3201" y="3005"/>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2" name="Rectangle 237"/>
            <p:cNvSpPr>
              <a:spLocks noChangeArrowheads="1"/>
            </p:cNvSpPr>
            <p:nvPr/>
          </p:nvSpPr>
          <p:spPr bwMode="auto">
            <a:xfrm>
              <a:off x="3201" y="2845"/>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2</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3" name="Rectangle 238"/>
            <p:cNvSpPr>
              <a:spLocks noChangeArrowheads="1"/>
            </p:cNvSpPr>
            <p:nvPr/>
          </p:nvSpPr>
          <p:spPr bwMode="auto">
            <a:xfrm>
              <a:off x="3201" y="2691"/>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3</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4" name="Rectangle 239"/>
            <p:cNvSpPr>
              <a:spLocks noChangeArrowheads="1"/>
            </p:cNvSpPr>
            <p:nvPr/>
          </p:nvSpPr>
          <p:spPr bwMode="auto">
            <a:xfrm>
              <a:off x="3201" y="2536"/>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4</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5" name="Rectangle 240"/>
            <p:cNvSpPr>
              <a:spLocks noChangeArrowheads="1"/>
            </p:cNvSpPr>
            <p:nvPr/>
          </p:nvSpPr>
          <p:spPr bwMode="auto">
            <a:xfrm>
              <a:off x="3201" y="2381"/>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5</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6" name="Rectangle 241"/>
            <p:cNvSpPr>
              <a:spLocks noChangeArrowheads="1"/>
            </p:cNvSpPr>
            <p:nvPr/>
          </p:nvSpPr>
          <p:spPr bwMode="auto">
            <a:xfrm>
              <a:off x="3201" y="2221"/>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6</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7" name="Rectangle 242"/>
            <p:cNvSpPr>
              <a:spLocks noChangeArrowheads="1"/>
            </p:cNvSpPr>
            <p:nvPr/>
          </p:nvSpPr>
          <p:spPr bwMode="auto">
            <a:xfrm>
              <a:off x="3201" y="2066"/>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7</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8" name="Rectangle 243"/>
            <p:cNvSpPr>
              <a:spLocks noChangeArrowheads="1"/>
            </p:cNvSpPr>
            <p:nvPr/>
          </p:nvSpPr>
          <p:spPr bwMode="auto">
            <a:xfrm>
              <a:off x="3201" y="1912"/>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8</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9" name="Rectangle 244"/>
            <p:cNvSpPr>
              <a:spLocks noChangeArrowheads="1"/>
            </p:cNvSpPr>
            <p:nvPr/>
          </p:nvSpPr>
          <p:spPr bwMode="auto">
            <a:xfrm>
              <a:off x="3201" y="1752"/>
              <a:ext cx="6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9</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0" name="Rectangle 245"/>
            <p:cNvSpPr>
              <a:spLocks noChangeArrowheads="1"/>
            </p:cNvSpPr>
            <p:nvPr/>
          </p:nvSpPr>
          <p:spPr bwMode="auto">
            <a:xfrm>
              <a:off x="3169" y="1597"/>
              <a:ext cx="10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262626"/>
                  </a:solidFill>
                  <a:effectLst/>
                  <a:latin typeface="Arial" pitchFamily="34" charset="0"/>
                  <a:cs typeface="Arial" pitchFamily="34" charset="0"/>
                </a:rPr>
                <a:t>10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1" name="Rectangle 246"/>
            <p:cNvSpPr>
              <a:spLocks noChangeArrowheads="1"/>
            </p:cNvSpPr>
            <p:nvPr/>
          </p:nvSpPr>
          <p:spPr bwMode="auto">
            <a:xfrm rot="16200000">
              <a:off x="3082" y="2644"/>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2" name="Rectangle 247"/>
            <p:cNvSpPr>
              <a:spLocks noChangeArrowheads="1"/>
            </p:cNvSpPr>
            <p:nvPr/>
          </p:nvSpPr>
          <p:spPr bwMode="auto">
            <a:xfrm rot="16200000">
              <a:off x="3085" y="2615"/>
              <a:ext cx="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v</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3" name="Rectangle 248"/>
            <p:cNvSpPr>
              <a:spLocks noChangeArrowheads="1"/>
            </p:cNvSpPr>
            <p:nvPr/>
          </p:nvSpPr>
          <p:spPr bwMode="auto">
            <a:xfrm rot="16200000">
              <a:off x="3082" y="2576"/>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4" name="Rectangle 249"/>
            <p:cNvSpPr>
              <a:spLocks noChangeArrowheads="1"/>
            </p:cNvSpPr>
            <p:nvPr/>
          </p:nvSpPr>
          <p:spPr bwMode="auto">
            <a:xfrm rot="16200000">
              <a:off x="3091" y="2553"/>
              <a:ext cx="5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5" name="Rectangle 250"/>
            <p:cNvSpPr>
              <a:spLocks noChangeArrowheads="1"/>
            </p:cNvSpPr>
            <p:nvPr/>
          </p:nvSpPr>
          <p:spPr bwMode="auto">
            <a:xfrm rot="16200000">
              <a:off x="3082" y="2516"/>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6" name="Rectangle 251"/>
            <p:cNvSpPr>
              <a:spLocks noChangeArrowheads="1"/>
            </p:cNvSpPr>
            <p:nvPr/>
          </p:nvSpPr>
          <p:spPr bwMode="auto">
            <a:xfrm rot="16200000">
              <a:off x="3082" y="2484"/>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g</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7" name="Rectangle 252"/>
            <p:cNvSpPr>
              <a:spLocks noChangeArrowheads="1"/>
            </p:cNvSpPr>
            <p:nvPr/>
          </p:nvSpPr>
          <p:spPr bwMode="auto">
            <a:xfrm rot="16200000">
              <a:off x="3082" y="2439"/>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8" name="Rectangle 253"/>
            <p:cNvSpPr>
              <a:spLocks noChangeArrowheads="1"/>
            </p:cNvSpPr>
            <p:nvPr/>
          </p:nvSpPr>
          <p:spPr bwMode="auto">
            <a:xfrm rot="16200000">
              <a:off x="3094" y="2419"/>
              <a:ext cx="5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9" name="Rectangle 254"/>
            <p:cNvSpPr>
              <a:spLocks noChangeArrowheads="1"/>
            </p:cNvSpPr>
            <p:nvPr/>
          </p:nvSpPr>
          <p:spPr bwMode="auto">
            <a:xfrm rot="16200000">
              <a:off x="3082" y="2389"/>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0" name="Rectangle 255"/>
            <p:cNvSpPr>
              <a:spLocks noChangeArrowheads="1"/>
            </p:cNvSpPr>
            <p:nvPr/>
          </p:nvSpPr>
          <p:spPr bwMode="auto">
            <a:xfrm rot="16200000">
              <a:off x="3082" y="2352"/>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u</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1" name="Rectangle 256"/>
            <p:cNvSpPr>
              <a:spLocks noChangeArrowheads="1"/>
            </p:cNvSpPr>
            <p:nvPr/>
          </p:nvSpPr>
          <p:spPr bwMode="auto">
            <a:xfrm rot="16200000">
              <a:off x="3085" y="2319"/>
              <a:ext cx="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c</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2" name="Rectangle 257"/>
            <p:cNvSpPr>
              <a:spLocks noChangeArrowheads="1"/>
            </p:cNvSpPr>
            <p:nvPr/>
          </p:nvSpPr>
          <p:spPr bwMode="auto">
            <a:xfrm rot="16200000">
              <a:off x="3094" y="2291"/>
              <a:ext cx="5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l</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3" name="Rectangle 258"/>
            <p:cNvSpPr>
              <a:spLocks noChangeArrowheads="1"/>
            </p:cNvSpPr>
            <p:nvPr/>
          </p:nvSpPr>
          <p:spPr bwMode="auto">
            <a:xfrm rot="16200000">
              <a:off x="3082" y="2266"/>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4" name="Rectangle 259"/>
            <p:cNvSpPr>
              <a:spLocks noChangeArrowheads="1"/>
            </p:cNvSpPr>
            <p:nvPr/>
          </p:nvSpPr>
          <p:spPr bwMode="auto">
            <a:xfrm rot="16200000">
              <a:off x="3082" y="2229"/>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a</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5" name="Rectangle 260"/>
            <p:cNvSpPr>
              <a:spLocks noChangeArrowheads="1"/>
            </p:cNvSpPr>
            <p:nvPr/>
          </p:nvSpPr>
          <p:spPr bwMode="auto">
            <a:xfrm rot="16200000">
              <a:off x="3091" y="2202"/>
              <a:ext cx="5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6" name="Rectangle 261"/>
            <p:cNvSpPr>
              <a:spLocks noChangeArrowheads="1"/>
            </p:cNvSpPr>
            <p:nvPr/>
          </p:nvSpPr>
          <p:spPr bwMode="auto">
            <a:xfrm rot="16200000">
              <a:off x="3094" y="2182"/>
              <a:ext cx="5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7" name="Rectangle 262"/>
            <p:cNvSpPr>
              <a:spLocks noChangeArrowheads="1"/>
            </p:cNvSpPr>
            <p:nvPr/>
          </p:nvSpPr>
          <p:spPr bwMode="auto">
            <a:xfrm rot="16200000">
              <a:off x="3082" y="2152"/>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n</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8" name="Rectangle 263"/>
            <p:cNvSpPr>
              <a:spLocks noChangeArrowheads="1"/>
            </p:cNvSpPr>
            <p:nvPr/>
          </p:nvSpPr>
          <p:spPr bwMode="auto">
            <a:xfrm rot="16200000">
              <a:off x="3082" y="2115"/>
              <a:ext cx="73"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o</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9" name="Rectangle 264"/>
            <p:cNvSpPr>
              <a:spLocks noChangeArrowheads="1"/>
            </p:cNvSpPr>
            <p:nvPr/>
          </p:nvSpPr>
          <p:spPr bwMode="auto">
            <a:xfrm rot="16200000">
              <a:off x="3091" y="2088"/>
              <a:ext cx="5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r</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0" name="Rectangle 265"/>
            <p:cNvSpPr>
              <a:spLocks noChangeArrowheads="1"/>
            </p:cNvSpPr>
            <p:nvPr/>
          </p:nvSpPr>
          <p:spPr bwMode="auto">
            <a:xfrm rot="16200000">
              <a:off x="3073" y="2047"/>
              <a:ext cx="9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262626"/>
                  </a:solidFill>
                  <a:effectLst/>
                  <a:latin typeface="Arial" pitchFamily="34" charset="0"/>
                  <a:cs typeface="Arial" pitchFamily="34" charset="0"/>
                </a:rPr>
                <a:t>m</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1" name="Freeform 266"/>
            <p:cNvSpPr>
              <a:spLocks/>
            </p:cNvSpPr>
            <p:nvPr/>
          </p:nvSpPr>
          <p:spPr bwMode="auto">
            <a:xfrm>
              <a:off x="3280" y="3154"/>
              <a:ext cx="968" cy="10"/>
            </a:xfrm>
            <a:custGeom>
              <a:avLst/>
              <a:gdLst>
                <a:gd name="T0" fmla="*/ 0 w 968"/>
                <a:gd name="T1" fmla="*/ 10 h 10"/>
                <a:gd name="T2" fmla="*/ 20 w 968"/>
                <a:gd name="T3" fmla="*/ 8 h 10"/>
                <a:gd name="T4" fmla="*/ 40 w 968"/>
                <a:gd name="T5" fmla="*/ 8 h 10"/>
                <a:gd name="T6" fmla="*/ 59 w 968"/>
                <a:gd name="T7" fmla="*/ 8 h 10"/>
                <a:gd name="T8" fmla="*/ 79 w 968"/>
                <a:gd name="T9" fmla="*/ 7 h 10"/>
                <a:gd name="T10" fmla="*/ 99 w 968"/>
                <a:gd name="T11" fmla="*/ 7 h 10"/>
                <a:gd name="T12" fmla="*/ 119 w 968"/>
                <a:gd name="T13" fmla="*/ 6 h 10"/>
                <a:gd name="T14" fmla="*/ 138 w 968"/>
                <a:gd name="T15" fmla="*/ 6 h 10"/>
                <a:gd name="T16" fmla="*/ 158 w 968"/>
                <a:gd name="T17" fmla="*/ 6 h 10"/>
                <a:gd name="T18" fmla="*/ 178 w 968"/>
                <a:gd name="T19" fmla="*/ 6 h 10"/>
                <a:gd name="T20" fmla="*/ 198 w 968"/>
                <a:gd name="T21" fmla="*/ 6 h 10"/>
                <a:gd name="T22" fmla="*/ 217 w 968"/>
                <a:gd name="T23" fmla="*/ 6 h 10"/>
                <a:gd name="T24" fmla="*/ 237 w 968"/>
                <a:gd name="T25" fmla="*/ 5 h 10"/>
                <a:gd name="T26" fmla="*/ 257 w 968"/>
                <a:gd name="T27" fmla="*/ 5 h 10"/>
                <a:gd name="T28" fmla="*/ 277 w 968"/>
                <a:gd name="T29" fmla="*/ 5 h 10"/>
                <a:gd name="T30" fmla="*/ 297 w 968"/>
                <a:gd name="T31" fmla="*/ 5 h 10"/>
                <a:gd name="T32" fmla="*/ 316 w 968"/>
                <a:gd name="T33" fmla="*/ 5 h 10"/>
                <a:gd name="T34" fmla="*/ 336 w 968"/>
                <a:gd name="T35" fmla="*/ 5 h 10"/>
                <a:gd name="T36" fmla="*/ 356 w 968"/>
                <a:gd name="T37" fmla="*/ 5 h 10"/>
                <a:gd name="T38" fmla="*/ 375 w 968"/>
                <a:gd name="T39" fmla="*/ 4 h 10"/>
                <a:gd name="T40" fmla="*/ 395 w 968"/>
                <a:gd name="T41" fmla="*/ 4 h 10"/>
                <a:gd name="T42" fmla="*/ 415 w 968"/>
                <a:gd name="T43" fmla="*/ 4 h 10"/>
                <a:gd name="T44" fmla="*/ 435 w 968"/>
                <a:gd name="T45" fmla="*/ 4 h 10"/>
                <a:gd name="T46" fmla="*/ 454 w 968"/>
                <a:gd name="T47" fmla="*/ 4 h 10"/>
                <a:gd name="T48" fmla="*/ 474 w 968"/>
                <a:gd name="T49" fmla="*/ 4 h 10"/>
                <a:gd name="T50" fmla="*/ 494 w 968"/>
                <a:gd name="T51" fmla="*/ 4 h 10"/>
                <a:gd name="T52" fmla="*/ 514 w 968"/>
                <a:gd name="T53" fmla="*/ 3 h 10"/>
                <a:gd name="T54" fmla="*/ 533 w 968"/>
                <a:gd name="T55" fmla="*/ 3 h 10"/>
                <a:gd name="T56" fmla="*/ 553 w 968"/>
                <a:gd name="T57" fmla="*/ 3 h 10"/>
                <a:gd name="T58" fmla="*/ 573 w 968"/>
                <a:gd name="T59" fmla="*/ 3 h 10"/>
                <a:gd name="T60" fmla="*/ 593 w 968"/>
                <a:gd name="T61" fmla="*/ 2 h 10"/>
                <a:gd name="T62" fmla="*/ 613 w 968"/>
                <a:gd name="T63" fmla="*/ 2 h 10"/>
                <a:gd name="T64" fmla="*/ 632 w 968"/>
                <a:gd name="T65" fmla="*/ 2 h 10"/>
                <a:gd name="T66" fmla="*/ 652 w 968"/>
                <a:gd name="T67" fmla="*/ 2 h 10"/>
                <a:gd name="T68" fmla="*/ 672 w 968"/>
                <a:gd name="T69" fmla="*/ 2 h 10"/>
                <a:gd name="T70" fmla="*/ 691 w 968"/>
                <a:gd name="T71" fmla="*/ 2 h 10"/>
                <a:gd name="T72" fmla="*/ 711 w 968"/>
                <a:gd name="T73" fmla="*/ 1 h 10"/>
                <a:gd name="T74" fmla="*/ 731 w 968"/>
                <a:gd name="T75" fmla="*/ 1 h 10"/>
                <a:gd name="T76" fmla="*/ 751 w 968"/>
                <a:gd name="T77" fmla="*/ 1 h 10"/>
                <a:gd name="T78" fmla="*/ 770 w 968"/>
                <a:gd name="T79" fmla="*/ 1 h 10"/>
                <a:gd name="T80" fmla="*/ 790 w 968"/>
                <a:gd name="T81" fmla="*/ 1 h 10"/>
                <a:gd name="T82" fmla="*/ 810 w 968"/>
                <a:gd name="T83" fmla="*/ 1 h 10"/>
                <a:gd name="T84" fmla="*/ 830 w 968"/>
                <a:gd name="T85" fmla="*/ 1 h 10"/>
                <a:gd name="T86" fmla="*/ 849 w 968"/>
                <a:gd name="T87" fmla="*/ 0 h 10"/>
                <a:gd name="T88" fmla="*/ 869 w 968"/>
                <a:gd name="T89" fmla="*/ 0 h 10"/>
                <a:gd name="T90" fmla="*/ 889 w 968"/>
                <a:gd name="T91" fmla="*/ 0 h 10"/>
                <a:gd name="T92" fmla="*/ 909 w 968"/>
                <a:gd name="T93" fmla="*/ 0 h 10"/>
                <a:gd name="T94" fmla="*/ 929 w 968"/>
                <a:gd name="T95" fmla="*/ 0 h 10"/>
                <a:gd name="T96" fmla="*/ 948 w 968"/>
                <a:gd name="T97" fmla="*/ 0 h 10"/>
                <a:gd name="T98" fmla="*/ 968 w 96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8" h="10">
                  <a:moveTo>
                    <a:pt x="0" y="10"/>
                  </a:moveTo>
                  <a:lnTo>
                    <a:pt x="20" y="8"/>
                  </a:lnTo>
                  <a:lnTo>
                    <a:pt x="40" y="8"/>
                  </a:lnTo>
                  <a:lnTo>
                    <a:pt x="59" y="8"/>
                  </a:lnTo>
                  <a:lnTo>
                    <a:pt x="79" y="7"/>
                  </a:lnTo>
                  <a:lnTo>
                    <a:pt x="99" y="7"/>
                  </a:lnTo>
                  <a:lnTo>
                    <a:pt x="119" y="6"/>
                  </a:lnTo>
                  <a:lnTo>
                    <a:pt x="138" y="6"/>
                  </a:lnTo>
                  <a:lnTo>
                    <a:pt x="158" y="6"/>
                  </a:lnTo>
                  <a:lnTo>
                    <a:pt x="178" y="6"/>
                  </a:lnTo>
                  <a:lnTo>
                    <a:pt x="198" y="6"/>
                  </a:lnTo>
                  <a:lnTo>
                    <a:pt x="217" y="6"/>
                  </a:lnTo>
                  <a:lnTo>
                    <a:pt x="237" y="5"/>
                  </a:lnTo>
                  <a:lnTo>
                    <a:pt x="257" y="5"/>
                  </a:lnTo>
                  <a:lnTo>
                    <a:pt x="277" y="5"/>
                  </a:lnTo>
                  <a:lnTo>
                    <a:pt x="297" y="5"/>
                  </a:lnTo>
                  <a:lnTo>
                    <a:pt x="316" y="5"/>
                  </a:lnTo>
                  <a:lnTo>
                    <a:pt x="336" y="5"/>
                  </a:lnTo>
                  <a:lnTo>
                    <a:pt x="356" y="5"/>
                  </a:lnTo>
                  <a:lnTo>
                    <a:pt x="375" y="4"/>
                  </a:lnTo>
                  <a:lnTo>
                    <a:pt x="395" y="4"/>
                  </a:lnTo>
                  <a:lnTo>
                    <a:pt x="415" y="4"/>
                  </a:lnTo>
                  <a:lnTo>
                    <a:pt x="435" y="4"/>
                  </a:lnTo>
                  <a:lnTo>
                    <a:pt x="454" y="4"/>
                  </a:lnTo>
                  <a:lnTo>
                    <a:pt x="474" y="4"/>
                  </a:lnTo>
                  <a:lnTo>
                    <a:pt x="494" y="4"/>
                  </a:lnTo>
                  <a:lnTo>
                    <a:pt x="514" y="3"/>
                  </a:lnTo>
                  <a:lnTo>
                    <a:pt x="533" y="3"/>
                  </a:lnTo>
                  <a:lnTo>
                    <a:pt x="553" y="3"/>
                  </a:lnTo>
                  <a:lnTo>
                    <a:pt x="573" y="3"/>
                  </a:lnTo>
                  <a:lnTo>
                    <a:pt x="593" y="2"/>
                  </a:lnTo>
                  <a:lnTo>
                    <a:pt x="613" y="2"/>
                  </a:lnTo>
                  <a:lnTo>
                    <a:pt x="632" y="2"/>
                  </a:lnTo>
                  <a:lnTo>
                    <a:pt x="652" y="2"/>
                  </a:lnTo>
                  <a:lnTo>
                    <a:pt x="672" y="2"/>
                  </a:lnTo>
                  <a:lnTo>
                    <a:pt x="691" y="2"/>
                  </a:lnTo>
                  <a:lnTo>
                    <a:pt x="711" y="1"/>
                  </a:lnTo>
                  <a:lnTo>
                    <a:pt x="731" y="1"/>
                  </a:lnTo>
                  <a:lnTo>
                    <a:pt x="751" y="1"/>
                  </a:lnTo>
                  <a:lnTo>
                    <a:pt x="770" y="1"/>
                  </a:lnTo>
                  <a:lnTo>
                    <a:pt x="790" y="1"/>
                  </a:lnTo>
                  <a:lnTo>
                    <a:pt x="810" y="1"/>
                  </a:lnTo>
                  <a:lnTo>
                    <a:pt x="830" y="1"/>
                  </a:lnTo>
                  <a:lnTo>
                    <a:pt x="849" y="0"/>
                  </a:lnTo>
                  <a:lnTo>
                    <a:pt x="869" y="0"/>
                  </a:lnTo>
                  <a:lnTo>
                    <a:pt x="889" y="0"/>
                  </a:lnTo>
                  <a:lnTo>
                    <a:pt x="909" y="0"/>
                  </a:lnTo>
                  <a:lnTo>
                    <a:pt x="929" y="0"/>
                  </a:lnTo>
                  <a:lnTo>
                    <a:pt x="948" y="0"/>
                  </a:lnTo>
                  <a:lnTo>
                    <a:pt x="968" y="0"/>
                  </a:lnTo>
                </a:path>
              </a:pathLst>
            </a:custGeom>
            <a:noFill/>
            <a:ln w="1905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2" name="Freeform 267"/>
            <p:cNvSpPr>
              <a:spLocks/>
            </p:cNvSpPr>
            <p:nvPr/>
          </p:nvSpPr>
          <p:spPr bwMode="auto">
            <a:xfrm>
              <a:off x="4228" y="1822"/>
              <a:ext cx="1007" cy="1332"/>
            </a:xfrm>
            <a:custGeom>
              <a:avLst/>
              <a:gdLst>
                <a:gd name="T0" fmla="*/ 0 w 1007"/>
                <a:gd name="T1" fmla="*/ 1332 h 1332"/>
                <a:gd name="T2" fmla="*/ 20 w 1007"/>
                <a:gd name="T3" fmla="*/ 1332 h 1332"/>
                <a:gd name="T4" fmla="*/ 40 w 1007"/>
                <a:gd name="T5" fmla="*/ 1332 h 1332"/>
                <a:gd name="T6" fmla="*/ 59 w 1007"/>
                <a:gd name="T7" fmla="*/ 1331 h 1332"/>
                <a:gd name="T8" fmla="*/ 79 w 1007"/>
                <a:gd name="T9" fmla="*/ 1331 h 1332"/>
                <a:gd name="T10" fmla="*/ 99 w 1007"/>
                <a:gd name="T11" fmla="*/ 1331 h 1332"/>
                <a:gd name="T12" fmla="*/ 119 w 1007"/>
                <a:gd name="T13" fmla="*/ 1331 h 1332"/>
                <a:gd name="T14" fmla="*/ 138 w 1007"/>
                <a:gd name="T15" fmla="*/ 1331 h 1332"/>
                <a:gd name="T16" fmla="*/ 158 w 1007"/>
                <a:gd name="T17" fmla="*/ 1331 h 1332"/>
                <a:gd name="T18" fmla="*/ 178 w 1007"/>
                <a:gd name="T19" fmla="*/ 1331 h 1332"/>
                <a:gd name="T20" fmla="*/ 198 w 1007"/>
                <a:gd name="T21" fmla="*/ 1330 h 1332"/>
                <a:gd name="T22" fmla="*/ 217 w 1007"/>
                <a:gd name="T23" fmla="*/ 1329 h 1332"/>
                <a:gd name="T24" fmla="*/ 237 w 1007"/>
                <a:gd name="T25" fmla="*/ 1329 h 1332"/>
                <a:gd name="T26" fmla="*/ 257 w 1007"/>
                <a:gd name="T27" fmla="*/ 1329 h 1332"/>
                <a:gd name="T28" fmla="*/ 277 w 1007"/>
                <a:gd name="T29" fmla="*/ 1329 h 1332"/>
                <a:gd name="T30" fmla="*/ 297 w 1007"/>
                <a:gd name="T31" fmla="*/ 1328 h 1332"/>
                <a:gd name="T32" fmla="*/ 316 w 1007"/>
                <a:gd name="T33" fmla="*/ 1324 h 1332"/>
                <a:gd name="T34" fmla="*/ 336 w 1007"/>
                <a:gd name="T35" fmla="*/ 1322 h 1332"/>
                <a:gd name="T36" fmla="*/ 356 w 1007"/>
                <a:gd name="T37" fmla="*/ 1322 h 1332"/>
                <a:gd name="T38" fmla="*/ 375 w 1007"/>
                <a:gd name="T39" fmla="*/ 1322 h 1332"/>
                <a:gd name="T40" fmla="*/ 395 w 1007"/>
                <a:gd name="T41" fmla="*/ 1321 h 1332"/>
                <a:gd name="T42" fmla="*/ 415 w 1007"/>
                <a:gd name="T43" fmla="*/ 1321 h 1332"/>
                <a:gd name="T44" fmla="*/ 435 w 1007"/>
                <a:gd name="T45" fmla="*/ 1321 h 1332"/>
                <a:gd name="T46" fmla="*/ 454 w 1007"/>
                <a:gd name="T47" fmla="*/ 1315 h 1332"/>
                <a:gd name="T48" fmla="*/ 474 w 1007"/>
                <a:gd name="T49" fmla="*/ 1309 h 1332"/>
                <a:gd name="T50" fmla="*/ 494 w 1007"/>
                <a:gd name="T51" fmla="*/ 1307 h 1332"/>
                <a:gd name="T52" fmla="*/ 514 w 1007"/>
                <a:gd name="T53" fmla="*/ 1304 h 1332"/>
                <a:gd name="T54" fmla="*/ 533 w 1007"/>
                <a:gd name="T55" fmla="*/ 1300 h 1332"/>
                <a:gd name="T56" fmla="*/ 553 w 1007"/>
                <a:gd name="T57" fmla="*/ 1293 h 1332"/>
                <a:gd name="T58" fmla="*/ 573 w 1007"/>
                <a:gd name="T59" fmla="*/ 1288 h 1332"/>
                <a:gd name="T60" fmla="*/ 593 w 1007"/>
                <a:gd name="T61" fmla="*/ 1285 h 1332"/>
                <a:gd name="T62" fmla="*/ 613 w 1007"/>
                <a:gd name="T63" fmla="*/ 1273 h 1332"/>
                <a:gd name="T64" fmla="*/ 632 w 1007"/>
                <a:gd name="T65" fmla="*/ 1272 h 1332"/>
                <a:gd name="T66" fmla="*/ 652 w 1007"/>
                <a:gd name="T67" fmla="*/ 1235 h 1332"/>
                <a:gd name="T68" fmla="*/ 672 w 1007"/>
                <a:gd name="T69" fmla="*/ 1232 h 1332"/>
                <a:gd name="T70" fmla="*/ 691 w 1007"/>
                <a:gd name="T71" fmla="*/ 1225 h 1332"/>
                <a:gd name="T72" fmla="*/ 711 w 1007"/>
                <a:gd name="T73" fmla="*/ 1212 h 1332"/>
                <a:gd name="T74" fmla="*/ 731 w 1007"/>
                <a:gd name="T75" fmla="*/ 1206 h 1332"/>
                <a:gd name="T76" fmla="*/ 751 w 1007"/>
                <a:gd name="T77" fmla="*/ 1187 h 1332"/>
                <a:gd name="T78" fmla="*/ 770 w 1007"/>
                <a:gd name="T79" fmla="*/ 1170 h 1332"/>
                <a:gd name="T80" fmla="*/ 790 w 1007"/>
                <a:gd name="T81" fmla="*/ 1139 h 1332"/>
                <a:gd name="T82" fmla="*/ 810 w 1007"/>
                <a:gd name="T83" fmla="*/ 1139 h 1332"/>
                <a:gd name="T84" fmla="*/ 830 w 1007"/>
                <a:gd name="T85" fmla="*/ 997 h 1332"/>
                <a:gd name="T86" fmla="*/ 849 w 1007"/>
                <a:gd name="T87" fmla="*/ 987 h 1332"/>
                <a:gd name="T88" fmla="*/ 869 w 1007"/>
                <a:gd name="T89" fmla="*/ 983 h 1332"/>
                <a:gd name="T90" fmla="*/ 889 w 1007"/>
                <a:gd name="T91" fmla="*/ 977 h 1332"/>
                <a:gd name="T92" fmla="*/ 909 w 1007"/>
                <a:gd name="T93" fmla="*/ 976 h 1332"/>
                <a:gd name="T94" fmla="*/ 929 w 1007"/>
                <a:gd name="T95" fmla="*/ 871 h 1332"/>
                <a:gd name="T96" fmla="*/ 948 w 1007"/>
                <a:gd name="T97" fmla="*/ 494 h 1332"/>
                <a:gd name="T98" fmla="*/ 968 w 1007"/>
                <a:gd name="T99" fmla="*/ 354 h 1332"/>
                <a:gd name="T100" fmla="*/ 988 w 1007"/>
                <a:gd name="T101" fmla="*/ 290 h 1332"/>
                <a:gd name="T102" fmla="*/ 1007 w 1007"/>
                <a:gd name="T103" fmla="*/ 0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07" h="1332">
                  <a:moveTo>
                    <a:pt x="0" y="1332"/>
                  </a:moveTo>
                  <a:lnTo>
                    <a:pt x="20" y="1332"/>
                  </a:lnTo>
                  <a:lnTo>
                    <a:pt x="40" y="1332"/>
                  </a:lnTo>
                  <a:lnTo>
                    <a:pt x="59" y="1331"/>
                  </a:lnTo>
                  <a:lnTo>
                    <a:pt x="79" y="1331"/>
                  </a:lnTo>
                  <a:lnTo>
                    <a:pt x="99" y="1331"/>
                  </a:lnTo>
                  <a:lnTo>
                    <a:pt x="119" y="1331"/>
                  </a:lnTo>
                  <a:lnTo>
                    <a:pt x="138" y="1331"/>
                  </a:lnTo>
                  <a:lnTo>
                    <a:pt x="158" y="1331"/>
                  </a:lnTo>
                  <a:lnTo>
                    <a:pt x="178" y="1331"/>
                  </a:lnTo>
                  <a:lnTo>
                    <a:pt x="198" y="1330"/>
                  </a:lnTo>
                  <a:lnTo>
                    <a:pt x="217" y="1329"/>
                  </a:lnTo>
                  <a:lnTo>
                    <a:pt x="237" y="1329"/>
                  </a:lnTo>
                  <a:lnTo>
                    <a:pt x="257" y="1329"/>
                  </a:lnTo>
                  <a:lnTo>
                    <a:pt x="277" y="1329"/>
                  </a:lnTo>
                  <a:lnTo>
                    <a:pt x="297" y="1328"/>
                  </a:lnTo>
                  <a:lnTo>
                    <a:pt x="316" y="1324"/>
                  </a:lnTo>
                  <a:lnTo>
                    <a:pt x="336" y="1322"/>
                  </a:lnTo>
                  <a:lnTo>
                    <a:pt x="356" y="1322"/>
                  </a:lnTo>
                  <a:lnTo>
                    <a:pt x="375" y="1322"/>
                  </a:lnTo>
                  <a:lnTo>
                    <a:pt x="395" y="1321"/>
                  </a:lnTo>
                  <a:lnTo>
                    <a:pt x="415" y="1321"/>
                  </a:lnTo>
                  <a:lnTo>
                    <a:pt x="435" y="1321"/>
                  </a:lnTo>
                  <a:lnTo>
                    <a:pt x="454" y="1315"/>
                  </a:lnTo>
                  <a:lnTo>
                    <a:pt x="474" y="1309"/>
                  </a:lnTo>
                  <a:lnTo>
                    <a:pt x="494" y="1307"/>
                  </a:lnTo>
                  <a:lnTo>
                    <a:pt x="514" y="1304"/>
                  </a:lnTo>
                  <a:lnTo>
                    <a:pt x="533" y="1300"/>
                  </a:lnTo>
                  <a:lnTo>
                    <a:pt x="553" y="1293"/>
                  </a:lnTo>
                  <a:lnTo>
                    <a:pt x="573" y="1288"/>
                  </a:lnTo>
                  <a:lnTo>
                    <a:pt x="593" y="1285"/>
                  </a:lnTo>
                  <a:lnTo>
                    <a:pt x="613" y="1273"/>
                  </a:lnTo>
                  <a:lnTo>
                    <a:pt x="632" y="1272"/>
                  </a:lnTo>
                  <a:lnTo>
                    <a:pt x="652" y="1235"/>
                  </a:lnTo>
                  <a:lnTo>
                    <a:pt x="672" y="1232"/>
                  </a:lnTo>
                  <a:lnTo>
                    <a:pt x="691" y="1225"/>
                  </a:lnTo>
                  <a:lnTo>
                    <a:pt x="711" y="1212"/>
                  </a:lnTo>
                  <a:lnTo>
                    <a:pt x="731" y="1206"/>
                  </a:lnTo>
                  <a:lnTo>
                    <a:pt x="751" y="1187"/>
                  </a:lnTo>
                  <a:lnTo>
                    <a:pt x="770" y="1170"/>
                  </a:lnTo>
                  <a:lnTo>
                    <a:pt x="790" y="1139"/>
                  </a:lnTo>
                  <a:lnTo>
                    <a:pt x="810" y="1139"/>
                  </a:lnTo>
                  <a:lnTo>
                    <a:pt x="830" y="997"/>
                  </a:lnTo>
                  <a:lnTo>
                    <a:pt x="849" y="987"/>
                  </a:lnTo>
                  <a:lnTo>
                    <a:pt x="869" y="983"/>
                  </a:lnTo>
                  <a:lnTo>
                    <a:pt x="889" y="977"/>
                  </a:lnTo>
                  <a:lnTo>
                    <a:pt x="909" y="976"/>
                  </a:lnTo>
                  <a:lnTo>
                    <a:pt x="929" y="871"/>
                  </a:lnTo>
                  <a:lnTo>
                    <a:pt x="948" y="494"/>
                  </a:lnTo>
                  <a:lnTo>
                    <a:pt x="968" y="354"/>
                  </a:lnTo>
                  <a:lnTo>
                    <a:pt x="988" y="290"/>
                  </a:lnTo>
                  <a:lnTo>
                    <a:pt x="1007" y="0"/>
                  </a:lnTo>
                </a:path>
              </a:pathLst>
            </a:custGeom>
            <a:noFill/>
            <a:ln w="1905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Line 268"/>
            <p:cNvSpPr>
              <a:spLocks noChangeShapeType="1"/>
            </p:cNvSpPr>
            <p:nvPr/>
          </p:nvSpPr>
          <p:spPr bwMode="auto">
            <a:xfrm flipV="1">
              <a:off x="5216" y="1822"/>
              <a:ext cx="19" cy="290"/>
            </a:xfrm>
            <a:prstGeom prst="line">
              <a:avLst/>
            </a:prstGeom>
            <a:noFill/>
            <a:ln w="19050"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4" name="Freeform 269"/>
            <p:cNvSpPr>
              <a:spLocks/>
            </p:cNvSpPr>
            <p:nvPr/>
          </p:nvSpPr>
          <p:spPr bwMode="auto">
            <a:xfrm>
              <a:off x="3280" y="2574"/>
              <a:ext cx="968" cy="359"/>
            </a:xfrm>
            <a:custGeom>
              <a:avLst/>
              <a:gdLst>
                <a:gd name="T0" fmla="*/ 0 w 968"/>
                <a:gd name="T1" fmla="*/ 359 h 359"/>
                <a:gd name="T2" fmla="*/ 20 w 968"/>
                <a:gd name="T3" fmla="*/ 322 h 359"/>
                <a:gd name="T4" fmla="*/ 40 w 968"/>
                <a:gd name="T5" fmla="*/ 321 h 359"/>
                <a:gd name="T6" fmla="*/ 59 w 968"/>
                <a:gd name="T7" fmla="*/ 290 h 359"/>
                <a:gd name="T8" fmla="*/ 79 w 968"/>
                <a:gd name="T9" fmla="*/ 268 h 359"/>
                <a:gd name="T10" fmla="*/ 99 w 968"/>
                <a:gd name="T11" fmla="*/ 233 h 359"/>
                <a:gd name="T12" fmla="*/ 119 w 968"/>
                <a:gd name="T13" fmla="*/ 231 h 359"/>
                <a:gd name="T14" fmla="*/ 138 w 968"/>
                <a:gd name="T15" fmla="*/ 220 h 359"/>
                <a:gd name="T16" fmla="*/ 158 w 968"/>
                <a:gd name="T17" fmla="*/ 206 h 359"/>
                <a:gd name="T18" fmla="*/ 178 w 968"/>
                <a:gd name="T19" fmla="*/ 190 h 359"/>
                <a:gd name="T20" fmla="*/ 198 w 968"/>
                <a:gd name="T21" fmla="*/ 180 h 359"/>
                <a:gd name="T22" fmla="*/ 217 w 968"/>
                <a:gd name="T23" fmla="*/ 179 h 359"/>
                <a:gd name="T24" fmla="*/ 237 w 968"/>
                <a:gd name="T25" fmla="*/ 178 h 359"/>
                <a:gd name="T26" fmla="*/ 257 w 968"/>
                <a:gd name="T27" fmla="*/ 176 h 359"/>
                <a:gd name="T28" fmla="*/ 277 w 968"/>
                <a:gd name="T29" fmla="*/ 174 h 359"/>
                <a:gd name="T30" fmla="*/ 297 w 968"/>
                <a:gd name="T31" fmla="*/ 174 h 359"/>
                <a:gd name="T32" fmla="*/ 316 w 968"/>
                <a:gd name="T33" fmla="*/ 170 h 359"/>
                <a:gd name="T34" fmla="*/ 336 w 968"/>
                <a:gd name="T35" fmla="*/ 165 h 359"/>
                <a:gd name="T36" fmla="*/ 356 w 968"/>
                <a:gd name="T37" fmla="*/ 150 h 359"/>
                <a:gd name="T38" fmla="*/ 375 w 968"/>
                <a:gd name="T39" fmla="*/ 142 h 359"/>
                <a:gd name="T40" fmla="*/ 395 w 968"/>
                <a:gd name="T41" fmla="*/ 135 h 359"/>
                <a:gd name="T42" fmla="*/ 415 w 968"/>
                <a:gd name="T43" fmla="*/ 135 h 359"/>
                <a:gd name="T44" fmla="*/ 435 w 968"/>
                <a:gd name="T45" fmla="*/ 135 h 359"/>
                <a:gd name="T46" fmla="*/ 454 w 968"/>
                <a:gd name="T47" fmla="*/ 134 h 359"/>
                <a:gd name="T48" fmla="*/ 474 w 968"/>
                <a:gd name="T49" fmla="*/ 133 h 359"/>
                <a:gd name="T50" fmla="*/ 494 w 968"/>
                <a:gd name="T51" fmla="*/ 130 h 359"/>
                <a:gd name="T52" fmla="*/ 514 w 968"/>
                <a:gd name="T53" fmla="*/ 95 h 359"/>
                <a:gd name="T54" fmla="*/ 533 w 968"/>
                <a:gd name="T55" fmla="*/ 95 h 359"/>
                <a:gd name="T56" fmla="*/ 553 w 968"/>
                <a:gd name="T57" fmla="*/ 94 h 359"/>
                <a:gd name="T58" fmla="*/ 573 w 968"/>
                <a:gd name="T59" fmla="*/ 92 h 359"/>
                <a:gd name="T60" fmla="*/ 593 w 968"/>
                <a:gd name="T61" fmla="*/ 91 h 359"/>
                <a:gd name="T62" fmla="*/ 613 w 968"/>
                <a:gd name="T63" fmla="*/ 89 h 359"/>
                <a:gd name="T64" fmla="*/ 632 w 968"/>
                <a:gd name="T65" fmla="*/ 88 h 359"/>
                <a:gd name="T66" fmla="*/ 652 w 968"/>
                <a:gd name="T67" fmla="*/ 82 h 359"/>
                <a:gd name="T68" fmla="*/ 672 w 968"/>
                <a:gd name="T69" fmla="*/ 79 h 359"/>
                <a:gd name="T70" fmla="*/ 691 w 968"/>
                <a:gd name="T71" fmla="*/ 78 h 359"/>
                <a:gd name="T72" fmla="*/ 711 w 968"/>
                <a:gd name="T73" fmla="*/ 73 h 359"/>
                <a:gd name="T74" fmla="*/ 731 w 968"/>
                <a:gd name="T75" fmla="*/ 72 h 359"/>
                <a:gd name="T76" fmla="*/ 751 w 968"/>
                <a:gd name="T77" fmla="*/ 68 h 359"/>
                <a:gd name="T78" fmla="*/ 770 w 968"/>
                <a:gd name="T79" fmla="*/ 67 h 359"/>
                <a:gd name="T80" fmla="*/ 790 w 968"/>
                <a:gd name="T81" fmla="*/ 57 h 359"/>
                <a:gd name="T82" fmla="*/ 810 w 968"/>
                <a:gd name="T83" fmla="*/ 57 h 359"/>
                <a:gd name="T84" fmla="*/ 830 w 968"/>
                <a:gd name="T85" fmla="*/ 55 h 359"/>
                <a:gd name="T86" fmla="*/ 849 w 968"/>
                <a:gd name="T87" fmla="*/ 41 h 359"/>
                <a:gd name="T88" fmla="*/ 869 w 968"/>
                <a:gd name="T89" fmla="*/ 38 h 359"/>
                <a:gd name="T90" fmla="*/ 889 w 968"/>
                <a:gd name="T91" fmla="*/ 37 h 359"/>
                <a:gd name="T92" fmla="*/ 909 w 968"/>
                <a:gd name="T93" fmla="*/ 26 h 359"/>
                <a:gd name="T94" fmla="*/ 929 w 968"/>
                <a:gd name="T95" fmla="*/ 18 h 359"/>
                <a:gd name="T96" fmla="*/ 948 w 968"/>
                <a:gd name="T97" fmla="*/ 2 h 359"/>
                <a:gd name="T98" fmla="*/ 968 w 968"/>
                <a:gd name="T9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8" h="359">
                  <a:moveTo>
                    <a:pt x="0" y="359"/>
                  </a:moveTo>
                  <a:lnTo>
                    <a:pt x="20" y="322"/>
                  </a:lnTo>
                  <a:lnTo>
                    <a:pt x="40" y="321"/>
                  </a:lnTo>
                  <a:lnTo>
                    <a:pt x="59" y="290"/>
                  </a:lnTo>
                  <a:lnTo>
                    <a:pt x="79" y="268"/>
                  </a:lnTo>
                  <a:lnTo>
                    <a:pt x="99" y="233"/>
                  </a:lnTo>
                  <a:lnTo>
                    <a:pt x="119" y="231"/>
                  </a:lnTo>
                  <a:lnTo>
                    <a:pt x="138" y="220"/>
                  </a:lnTo>
                  <a:lnTo>
                    <a:pt x="158" y="206"/>
                  </a:lnTo>
                  <a:lnTo>
                    <a:pt x="178" y="190"/>
                  </a:lnTo>
                  <a:lnTo>
                    <a:pt x="198" y="180"/>
                  </a:lnTo>
                  <a:lnTo>
                    <a:pt x="217" y="179"/>
                  </a:lnTo>
                  <a:lnTo>
                    <a:pt x="237" y="178"/>
                  </a:lnTo>
                  <a:lnTo>
                    <a:pt x="257" y="176"/>
                  </a:lnTo>
                  <a:lnTo>
                    <a:pt x="277" y="174"/>
                  </a:lnTo>
                  <a:lnTo>
                    <a:pt x="297" y="174"/>
                  </a:lnTo>
                  <a:lnTo>
                    <a:pt x="316" y="170"/>
                  </a:lnTo>
                  <a:lnTo>
                    <a:pt x="336" y="165"/>
                  </a:lnTo>
                  <a:lnTo>
                    <a:pt x="356" y="150"/>
                  </a:lnTo>
                  <a:lnTo>
                    <a:pt x="375" y="142"/>
                  </a:lnTo>
                  <a:lnTo>
                    <a:pt x="395" y="135"/>
                  </a:lnTo>
                  <a:lnTo>
                    <a:pt x="415" y="135"/>
                  </a:lnTo>
                  <a:lnTo>
                    <a:pt x="435" y="135"/>
                  </a:lnTo>
                  <a:lnTo>
                    <a:pt x="454" y="134"/>
                  </a:lnTo>
                  <a:lnTo>
                    <a:pt x="474" y="133"/>
                  </a:lnTo>
                  <a:lnTo>
                    <a:pt x="494" y="130"/>
                  </a:lnTo>
                  <a:lnTo>
                    <a:pt x="514" y="95"/>
                  </a:lnTo>
                  <a:lnTo>
                    <a:pt x="533" y="95"/>
                  </a:lnTo>
                  <a:lnTo>
                    <a:pt x="553" y="94"/>
                  </a:lnTo>
                  <a:lnTo>
                    <a:pt x="573" y="92"/>
                  </a:lnTo>
                  <a:lnTo>
                    <a:pt x="593" y="91"/>
                  </a:lnTo>
                  <a:lnTo>
                    <a:pt x="613" y="89"/>
                  </a:lnTo>
                  <a:lnTo>
                    <a:pt x="632" y="88"/>
                  </a:lnTo>
                  <a:lnTo>
                    <a:pt x="652" y="82"/>
                  </a:lnTo>
                  <a:lnTo>
                    <a:pt x="672" y="79"/>
                  </a:lnTo>
                  <a:lnTo>
                    <a:pt x="691" y="78"/>
                  </a:lnTo>
                  <a:lnTo>
                    <a:pt x="711" y="73"/>
                  </a:lnTo>
                  <a:lnTo>
                    <a:pt x="731" y="72"/>
                  </a:lnTo>
                  <a:lnTo>
                    <a:pt x="751" y="68"/>
                  </a:lnTo>
                  <a:lnTo>
                    <a:pt x="770" y="67"/>
                  </a:lnTo>
                  <a:lnTo>
                    <a:pt x="790" y="57"/>
                  </a:lnTo>
                  <a:lnTo>
                    <a:pt x="810" y="57"/>
                  </a:lnTo>
                  <a:lnTo>
                    <a:pt x="830" y="55"/>
                  </a:lnTo>
                  <a:lnTo>
                    <a:pt x="849" y="41"/>
                  </a:lnTo>
                  <a:lnTo>
                    <a:pt x="869" y="38"/>
                  </a:lnTo>
                  <a:lnTo>
                    <a:pt x="889" y="37"/>
                  </a:lnTo>
                  <a:lnTo>
                    <a:pt x="909" y="26"/>
                  </a:lnTo>
                  <a:lnTo>
                    <a:pt x="929" y="18"/>
                  </a:lnTo>
                  <a:lnTo>
                    <a:pt x="948" y="2"/>
                  </a:lnTo>
                  <a:lnTo>
                    <a:pt x="968" y="0"/>
                  </a:lnTo>
                </a:path>
              </a:pathLst>
            </a:custGeom>
            <a:noFill/>
            <a:ln w="19050"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70C0"/>
                </a:solidFill>
              </a:endParaRPr>
            </a:p>
          </p:txBody>
        </p:sp>
        <p:sp>
          <p:nvSpPr>
            <p:cNvPr id="1235" name="Freeform 270"/>
            <p:cNvSpPr>
              <a:spLocks/>
            </p:cNvSpPr>
            <p:nvPr/>
          </p:nvSpPr>
          <p:spPr bwMode="auto">
            <a:xfrm>
              <a:off x="4228" y="1728"/>
              <a:ext cx="1007" cy="848"/>
            </a:xfrm>
            <a:custGeom>
              <a:avLst/>
              <a:gdLst>
                <a:gd name="T0" fmla="*/ 0 w 1007"/>
                <a:gd name="T1" fmla="*/ 848 h 848"/>
                <a:gd name="T2" fmla="*/ 20 w 1007"/>
                <a:gd name="T3" fmla="*/ 846 h 848"/>
                <a:gd name="T4" fmla="*/ 40 w 1007"/>
                <a:gd name="T5" fmla="*/ 843 h 848"/>
                <a:gd name="T6" fmla="*/ 59 w 1007"/>
                <a:gd name="T7" fmla="*/ 843 h 848"/>
                <a:gd name="T8" fmla="*/ 79 w 1007"/>
                <a:gd name="T9" fmla="*/ 842 h 848"/>
                <a:gd name="T10" fmla="*/ 99 w 1007"/>
                <a:gd name="T11" fmla="*/ 837 h 848"/>
                <a:gd name="T12" fmla="*/ 119 w 1007"/>
                <a:gd name="T13" fmla="*/ 834 h 848"/>
                <a:gd name="T14" fmla="*/ 138 w 1007"/>
                <a:gd name="T15" fmla="*/ 827 h 848"/>
                <a:gd name="T16" fmla="*/ 158 w 1007"/>
                <a:gd name="T17" fmla="*/ 802 h 848"/>
                <a:gd name="T18" fmla="*/ 178 w 1007"/>
                <a:gd name="T19" fmla="*/ 799 h 848"/>
                <a:gd name="T20" fmla="*/ 198 w 1007"/>
                <a:gd name="T21" fmla="*/ 788 h 848"/>
                <a:gd name="T22" fmla="*/ 217 w 1007"/>
                <a:gd name="T23" fmla="*/ 784 h 848"/>
                <a:gd name="T24" fmla="*/ 237 w 1007"/>
                <a:gd name="T25" fmla="*/ 779 h 848"/>
                <a:gd name="T26" fmla="*/ 257 w 1007"/>
                <a:gd name="T27" fmla="*/ 777 h 848"/>
                <a:gd name="T28" fmla="*/ 277 w 1007"/>
                <a:gd name="T29" fmla="*/ 776 h 848"/>
                <a:gd name="T30" fmla="*/ 297 w 1007"/>
                <a:gd name="T31" fmla="*/ 770 h 848"/>
                <a:gd name="T32" fmla="*/ 316 w 1007"/>
                <a:gd name="T33" fmla="*/ 758 h 848"/>
                <a:gd name="T34" fmla="*/ 336 w 1007"/>
                <a:gd name="T35" fmla="*/ 748 h 848"/>
                <a:gd name="T36" fmla="*/ 356 w 1007"/>
                <a:gd name="T37" fmla="*/ 748 h 848"/>
                <a:gd name="T38" fmla="*/ 375 w 1007"/>
                <a:gd name="T39" fmla="*/ 746 h 848"/>
                <a:gd name="T40" fmla="*/ 395 w 1007"/>
                <a:gd name="T41" fmla="*/ 742 h 848"/>
                <a:gd name="T42" fmla="*/ 415 w 1007"/>
                <a:gd name="T43" fmla="*/ 740 h 848"/>
                <a:gd name="T44" fmla="*/ 435 w 1007"/>
                <a:gd name="T45" fmla="*/ 729 h 848"/>
                <a:gd name="T46" fmla="*/ 454 w 1007"/>
                <a:gd name="T47" fmla="*/ 725 h 848"/>
                <a:gd name="T48" fmla="*/ 474 w 1007"/>
                <a:gd name="T49" fmla="*/ 718 h 848"/>
                <a:gd name="T50" fmla="*/ 494 w 1007"/>
                <a:gd name="T51" fmla="*/ 699 h 848"/>
                <a:gd name="T52" fmla="*/ 514 w 1007"/>
                <a:gd name="T53" fmla="*/ 684 h 848"/>
                <a:gd name="T54" fmla="*/ 533 w 1007"/>
                <a:gd name="T55" fmla="*/ 652 h 848"/>
                <a:gd name="T56" fmla="*/ 553 w 1007"/>
                <a:gd name="T57" fmla="*/ 652 h 848"/>
                <a:gd name="T58" fmla="*/ 573 w 1007"/>
                <a:gd name="T59" fmla="*/ 647 h 848"/>
                <a:gd name="T60" fmla="*/ 593 w 1007"/>
                <a:gd name="T61" fmla="*/ 642 h 848"/>
                <a:gd name="T62" fmla="*/ 613 w 1007"/>
                <a:gd name="T63" fmla="*/ 637 h 848"/>
                <a:gd name="T64" fmla="*/ 632 w 1007"/>
                <a:gd name="T65" fmla="*/ 631 h 848"/>
                <a:gd name="T66" fmla="*/ 652 w 1007"/>
                <a:gd name="T67" fmla="*/ 571 h 848"/>
                <a:gd name="T68" fmla="*/ 672 w 1007"/>
                <a:gd name="T69" fmla="*/ 558 h 848"/>
                <a:gd name="T70" fmla="*/ 691 w 1007"/>
                <a:gd name="T71" fmla="*/ 555 h 848"/>
                <a:gd name="T72" fmla="*/ 711 w 1007"/>
                <a:gd name="T73" fmla="*/ 553 h 848"/>
                <a:gd name="T74" fmla="*/ 731 w 1007"/>
                <a:gd name="T75" fmla="*/ 538 h 848"/>
                <a:gd name="T76" fmla="*/ 751 w 1007"/>
                <a:gd name="T77" fmla="*/ 528 h 848"/>
                <a:gd name="T78" fmla="*/ 770 w 1007"/>
                <a:gd name="T79" fmla="*/ 525 h 848"/>
                <a:gd name="T80" fmla="*/ 790 w 1007"/>
                <a:gd name="T81" fmla="*/ 507 h 848"/>
                <a:gd name="T82" fmla="*/ 810 w 1007"/>
                <a:gd name="T83" fmla="*/ 488 h 848"/>
                <a:gd name="T84" fmla="*/ 830 w 1007"/>
                <a:gd name="T85" fmla="*/ 483 h 848"/>
                <a:gd name="T86" fmla="*/ 849 w 1007"/>
                <a:gd name="T87" fmla="*/ 455 h 848"/>
                <a:gd name="T88" fmla="*/ 869 w 1007"/>
                <a:gd name="T89" fmla="*/ 454 h 848"/>
                <a:gd name="T90" fmla="*/ 889 w 1007"/>
                <a:gd name="T91" fmla="*/ 387 h 848"/>
                <a:gd name="T92" fmla="*/ 909 w 1007"/>
                <a:gd name="T93" fmla="*/ 384 h 848"/>
                <a:gd name="T94" fmla="*/ 929 w 1007"/>
                <a:gd name="T95" fmla="*/ 366 h 848"/>
                <a:gd name="T96" fmla="*/ 948 w 1007"/>
                <a:gd name="T97" fmla="*/ 246 h 848"/>
                <a:gd name="T98" fmla="*/ 968 w 1007"/>
                <a:gd name="T99" fmla="*/ 192 h 848"/>
                <a:gd name="T100" fmla="*/ 988 w 1007"/>
                <a:gd name="T101" fmla="*/ 101 h 848"/>
                <a:gd name="T102" fmla="*/ 1007 w 1007"/>
                <a:gd name="T103" fmla="*/ 0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07" h="848">
                  <a:moveTo>
                    <a:pt x="0" y="848"/>
                  </a:moveTo>
                  <a:lnTo>
                    <a:pt x="20" y="846"/>
                  </a:lnTo>
                  <a:lnTo>
                    <a:pt x="40" y="843"/>
                  </a:lnTo>
                  <a:lnTo>
                    <a:pt x="59" y="843"/>
                  </a:lnTo>
                  <a:lnTo>
                    <a:pt x="79" y="842"/>
                  </a:lnTo>
                  <a:lnTo>
                    <a:pt x="99" y="837"/>
                  </a:lnTo>
                  <a:lnTo>
                    <a:pt x="119" y="834"/>
                  </a:lnTo>
                  <a:lnTo>
                    <a:pt x="138" y="827"/>
                  </a:lnTo>
                  <a:lnTo>
                    <a:pt x="158" y="802"/>
                  </a:lnTo>
                  <a:lnTo>
                    <a:pt x="178" y="799"/>
                  </a:lnTo>
                  <a:lnTo>
                    <a:pt x="198" y="788"/>
                  </a:lnTo>
                  <a:lnTo>
                    <a:pt x="217" y="784"/>
                  </a:lnTo>
                  <a:lnTo>
                    <a:pt x="237" y="779"/>
                  </a:lnTo>
                  <a:lnTo>
                    <a:pt x="257" y="777"/>
                  </a:lnTo>
                  <a:lnTo>
                    <a:pt x="277" y="776"/>
                  </a:lnTo>
                  <a:lnTo>
                    <a:pt x="297" y="770"/>
                  </a:lnTo>
                  <a:lnTo>
                    <a:pt x="316" y="758"/>
                  </a:lnTo>
                  <a:lnTo>
                    <a:pt x="336" y="748"/>
                  </a:lnTo>
                  <a:lnTo>
                    <a:pt x="356" y="748"/>
                  </a:lnTo>
                  <a:lnTo>
                    <a:pt x="375" y="746"/>
                  </a:lnTo>
                  <a:lnTo>
                    <a:pt x="395" y="742"/>
                  </a:lnTo>
                  <a:lnTo>
                    <a:pt x="415" y="740"/>
                  </a:lnTo>
                  <a:lnTo>
                    <a:pt x="435" y="729"/>
                  </a:lnTo>
                  <a:lnTo>
                    <a:pt x="454" y="725"/>
                  </a:lnTo>
                  <a:lnTo>
                    <a:pt x="474" y="718"/>
                  </a:lnTo>
                  <a:lnTo>
                    <a:pt x="494" y="699"/>
                  </a:lnTo>
                  <a:lnTo>
                    <a:pt x="514" y="684"/>
                  </a:lnTo>
                  <a:lnTo>
                    <a:pt x="533" y="652"/>
                  </a:lnTo>
                  <a:lnTo>
                    <a:pt x="553" y="652"/>
                  </a:lnTo>
                  <a:lnTo>
                    <a:pt x="573" y="647"/>
                  </a:lnTo>
                  <a:lnTo>
                    <a:pt x="593" y="642"/>
                  </a:lnTo>
                  <a:lnTo>
                    <a:pt x="613" y="637"/>
                  </a:lnTo>
                  <a:lnTo>
                    <a:pt x="632" y="631"/>
                  </a:lnTo>
                  <a:lnTo>
                    <a:pt x="652" y="571"/>
                  </a:lnTo>
                  <a:lnTo>
                    <a:pt x="672" y="558"/>
                  </a:lnTo>
                  <a:lnTo>
                    <a:pt x="691" y="555"/>
                  </a:lnTo>
                  <a:lnTo>
                    <a:pt x="711" y="553"/>
                  </a:lnTo>
                  <a:lnTo>
                    <a:pt x="731" y="538"/>
                  </a:lnTo>
                  <a:lnTo>
                    <a:pt x="751" y="528"/>
                  </a:lnTo>
                  <a:lnTo>
                    <a:pt x="770" y="525"/>
                  </a:lnTo>
                  <a:lnTo>
                    <a:pt x="790" y="507"/>
                  </a:lnTo>
                  <a:lnTo>
                    <a:pt x="810" y="488"/>
                  </a:lnTo>
                  <a:lnTo>
                    <a:pt x="830" y="483"/>
                  </a:lnTo>
                  <a:lnTo>
                    <a:pt x="849" y="455"/>
                  </a:lnTo>
                  <a:lnTo>
                    <a:pt x="869" y="454"/>
                  </a:lnTo>
                  <a:lnTo>
                    <a:pt x="889" y="387"/>
                  </a:lnTo>
                  <a:lnTo>
                    <a:pt x="909" y="384"/>
                  </a:lnTo>
                  <a:lnTo>
                    <a:pt x="929" y="366"/>
                  </a:lnTo>
                  <a:lnTo>
                    <a:pt x="948" y="246"/>
                  </a:lnTo>
                  <a:lnTo>
                    <a:pt x="968" y="192"/>
                  </a:lnTo>
                  <a:lnTo>
                    <a:pt x="988" y="101"/>
                  </a:lnTo>
                  <a:lnTo>
                    <a:pt x="1007" y="0"/>
                  </a:lnTo>
                </a:path>
              </a:pathLst>
            </a:custGeom>
            <a:noFill/>
            <a:ln w="19050"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6" name="Line 271"/>
            <p:cNvSpPr>
              <a:spLocks noChangeShapeType="1"/>
            </p:cNvSpPr>
            <p:nvPr/>
          </p:nvSpPr>
          <p:spPr bwMode="auto">
            <a:xfrm flipV="1">
              <a:off x="5216" y="1728"/>
              <a:ext cx="19" cy="101"/>
            </a:xfrm>
            <a:prstGeom prst="line">
              <a:avLst/>
            </a:prstGeom>
            <a:noFill/>
            <a:ln w="19050"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Rectangle 272"/>
            <p:cNvSpPr>
              <a:spLocks noChangeArrowheads="1"/>
            </p:cNvSpPr>
            <p:nvPr/>
          </p:nvSpPr>
          <p:spPr bwMode="auto">
            <a:xfrm>
              <a:off x="4439" y="1679"/>
              <a:ext cx="737" cy="1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Rectangle 273"/>
            <p:cNvSpPr>
              <a:spLocks noChangeArrowheads="1"/>
            </p:cNvSpPr>
            <p:nvPr/>
          </p:nvSpPr>
          <p:spPr bwMode="auto">
            <a:xfrm>
              <a:off x="4676" y="1707"/>
              <a:ext cx="50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Sparse + Low Rank</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9" name="Line 274"/>
            <p:cNvSpPr>
              <a:spLocks noChangeShapeType="1"/>
            </p:cNvSpPr>
            <p:nvPr/>
          </p:nvSpPr>
          <p:spPr bwMode="auto">
            <a:xfrm>
              <a:off x="4475" y="1728"/>
              <a:ext cx="182" cy="0"/>
            </a:xfrm>
            <a:prstGeom prst="line">
              <a:avLst/>
            </a:prstGeom>
            <a:noFill/>
            <a:ln w="19050"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Rectangle 275"/>
            <p:cNvSpPr>
              <a:spLocks noChangeArrowheads="1"/>
            </p:cNvSpPr>
            <p:nvPr/>
          </p:nvSpPr>
          <p:spPr bwMode="auto">
            <a:xfrm>
              <a:off x="4676" y="1780"/>
              <a:ext cx="20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700" b="0" i="0" u="none" strike="noStrike" cap="none" normalizeH="0" baseline="0" smtClean="0">
                  <a:ln>
                    <a:noFill/>
                  </a:ln>
                  <a:solidFill>
                    <a:srgbClr val="000000"/>
                  </a:solidFill>
                  <a:effectLst/>
                  <a:latin typeface="Arial" pitchFamily="34" charset="0"/>
                  <a:cs typeface="Arial" pitchFamily="34" charset="0"/>
                </a:rPr>
                <a:t>Sparse</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1" name="Line 276"/>
            <p:cNvSpPr>
              <a:spLocks noChangeShapeType="1"/>
            </p:cNvSpPr>
            <p:nvPr/>
          </p:nvSpPr>
          <p:spPr bwMode="auto">
            <a:xfrm>
              <a:off x="4475" y="1804"/>
              <a:ext cx="182" cy="0"/>
            </a:xfrm>
            <a:prstGeom prst="line">
              <a:avLst/>
            </a:prstGeom>
            <a:noFill/>
            <a:ln w="19050"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277"/>
            <p:cNvSpPr>
              <a:spLocks noChangeArrowheads="1"/>
            </p:cNvSpPr>
            <p:nvPr/>
          </p:nvSpPr>
          <p:spPr bwMode="auto">
            <a:xfrm>
              <a:off x="4439" y="1679"/>
              <a:ext cx="737" cy="174"/>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46" name="Group 285"/>
          <p:cNvGrpSpPr>
            <a:grpSpLocks noChangeAspect="1"/>
          </p:cNvGrpSpPr>
          <p:nvPr/>
        </p:nvGrpSpPr>
        <p:grpSpPr bwMode="auto">
          <a:xfrm>
            <a:off x="457200" y="2092325"/>
            <a:ext cx="4038600" cy="3317875"/>
            <a:chOff x="288" y="1318"/>
            <a:chExt cx="2544" cy="2090"/>
          </a:xfrm>
        </p:grpSpPr>
        <p:sp>
          <p:nvSpPr>
            <p:cNvPr id="1247" name="AutoShape 284"/>
            <p:cNvSpPr>
              <a:spLocks noChangeAspect="1" noChangeArrowheads="1" noTextEdit="1"/>
            </p:cNvSpPr>
            <p:nvPr/>
          </p:nvSpPr>
          <p:spPr bwMode="auto">
            <a:xfrm>
              <a:off x="288" y="1318"/>
              <a:ext cx="2544" cy="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Rectangle 286"/>
            <p:cNvSpPr>
              <a:spLocks noChangeArrowheads="1"/>
            </p:cNvSpPr>
            <p:nvPr/>
          </p:nvSpPr>
          <p:spPr bwMode="auto">
            <a:xfrm>
              <a:off x="618" y="1475"/>
              <a:ext cx="1974" cy="1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Line 287"/>
            <p:cNvSpPr>
              <a:spLocks noChangeShapeType="1"/>
            </p:cNvSpPr>
            <p:nvPr/>
          </p:nvSpPr>
          <p:spPr bwMode="auto">
            <a:xfrm>
              <a:off x="618" y="3180"/>
              <a:ext cx="1974"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Line 288"/>
            <p:cNvSpPr>
              <a:spLocks noChangeShapeType="1"/>
            </p:cNvSpPr>
            <p:nvPr/>
          </p:nvSpPr>
          <p:spPr bwMode="auto">
            <a:xfrm>
              <a:off x="618" y="1475"/>
              <a:ext cx="1974"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1" name="Line 289"/>
            <p:cNvSpPr>
              <a:spLocks noChangeShapeType="1"/>
            </p:cNvSpPr>
            <p:nvPr/>
          </p:nvSpPr>
          <p:spPr bwMode="auto">
            <a:xfrm flipV="1">
              <a:off x="618"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Line 290"/>
            <p:cNvSpPr>
              <a:spLocks noChangeShapeType="1"/>
            </p:cNvSpPr>
            <p:nvPr/>
          </p:nvSpPr>
          <p:spPr bwMode="auto">
            <a:xfrm flipV="1">
              <a:off x="816"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3" name="Line 291"/>
            <p:cNvSpPr>
              <a:spLocks noChangeShapeType="1"/>
            </p:cNvSpPr>
            <p:nvPr/>
          </p:nvSpPr>
          <p:spPr bwMode="auto">
            <a:xfrm flipV="1">
              <a:off x="1013"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Line 292"/>
            <p:cNvSpPr>
              <a:spLocks noChangeShapeType="1"/>
            </p:cNvSpPr>
            <p:nvPr/>
          </p:nvSpPr>
          <p:spPr bwMode="auto">
            <a:xfrm flipV="1">
              <a:off x="1211"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5" name="Line 293"/>
            <p:cNvSpPr>
              <a:spLocks noChangeShapeType="1"/>
            </p:cNvSpPr>
            <p:nvPr/>
          </p:nvSpPr>
          <p:spPr bwMode="auto">
            <a:xfrm flipV="1">
              <a:off x="1408"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Line 294"/>
            <p:cNvSpPr>
              <a:spLocks noChangeShapeType="1"/>
            </p:cNvSpPr>
            <p:nvPr/>
          </p:nvSpPr>
          <p:spPr bwMode="auto">
            <a:xfrm flipV="1">
              <a:off x="1605"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7" name="Line 295"/>
            <p:cNvSpPr>
              <a:spLocks noChangeShapeType="1"/>
            </p:cNvSpPr>
            <p:nvPr/>
          </p:nvSpPr>
          <p:spPr bwMode="auto">
            <a:xfrm flipV="1">
              <a:off x="1803"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Line 296"/>
            <p:cNvSpPr>
              <a:spLocks noChangeShapeType="1"/>
            </p:cNvSpPr>
            <p:nvPr/>
          </p:nvSpPr>
          <p:spPr bwMode="auto">
            <a:xfrm flipV="1">
              <a:off x="2000"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9" name="Line 297"/>
            <p:cNvSpPr>
              <a:spLocks noChangeShapeType="1"/>
            </p:cNvSpPr>
            <p:nvPr/>
          </p:nvSpPr>
          <p:spPr bwMode="auto">
            <a:xfrm flipV="1">
              <a:off x="2197"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Line 298"/>
            <p:cNvSpPr>
              <a:spLocks noChangeShapeType="1"/>
            </p:cNvSpPr>
            <p:nvPr/>
          </p:nvSpPr>
          <p:spPr bwMode="auto">
            <a:xfrm flipV="1">
              <a:off x="2395"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1" name="Line 299"/>
            <p:cNvSpPr>
              <a:spLocks noChangeShapeType="1"/>
            </p:cNvSpPr>
            <p:nvPr/>
          </p:nvSpPr>
          <p:spPr bwMode="auto">
            <a:xfrm flipV="1">
              <a:off x="2592" y="3160"/>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Line 300"/>
            <p:cNvSpPr>
              <a:spLocks noChangeShapeType="1"/>
            </p:cNvSpPr>
            <p:nvPr/>
          </p:nvSpPr>
          <p:spPr bwMode="auto">
            <a:xfrm>
              <a:off x="618"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Line 301"/>
            <p:cNvSpPr>
              <a:spLocks noChangeShapeType="1"/>
            </p:cNvSpPr>
            <p:nvPr/>
          </p:nvSpPr>
          <p:spPr bwMode="auto">
            <a:xfrm>
              <a:off x="816"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4" name="Line 302"/>
            <p:cNvSpPr>
              <a:spLocks noChangeShapeType="1"/>
            </p:cNvSpPr>
            <p:nvPr/>
          </p:nvSpPr>
          <p:spPr bwMode="auto">
            <a:xfrm>
              <a:off x="1013"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5" name="Line 303"/>
            <p:cNvSpPr>
              <a:spLocks noChangeShapeType="1"/>
            </p:cNvSpPr>
            <p:nvPr/>
          </p:nvSpPr>
          <p:spPr bwMode="auto">
            <a:xfrm>
              <a:off x="1211"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6" name="Line 304"/>
            <p:cNvSpPr>
              <a:spLocks noChangeShapeType="1"/>
            </p:cNvSpPr>
            <p:nvPr/>
          </p:nvSpPr>
          <p:spPr bwMode="auto">
            <a:xfrm>
              <a:off x="1408"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Line 305"/>
            <p:cNvSpPr>
              <a:spLocks noChangeShapeType="1"/>
            </p:cNvSpPr>
            <p:nvPr/>
          </p:nvSpPr>
          <p:spPr bwMode="auto">
            <a:xfrm>
              <a:off x="1605"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Line 306"/>
            <p:cNvSpPr>
              <a:spLocks noChangeShapeType="1"/>
            </p:cNvSpPr>
            <p:nvPr/>
          </p:nvSpPr>
          <p:spPr bwMode="auto">
            <a:xfrm>
              <a:off x="1803"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9" name="Line 307"/>
            <p:cNvSpPr>
              <a:spLocks noChangeShapeType="1"/>
            </p:cNvSpPr>
            <p:nvPr/>
          </p:nvSpPr>
          <p:spPr bwMode="auto">
            <a:xfrm>
              <a:off x="2000"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0" name="Line 308"/>
            <p:cNvSpPr>
              <a:spLocks noChangeShapeType="1"/>
            </p:cNvSpPr>
            <p:nvPr/>
          </p:nvSpPr>
          <p:spPr bwMode="auto">
            <a:xfrm>
              <a:off x="2197"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1" name="Line 309"/>
            <p:cNvSpPr>
              <a:spLocks noChangeShapeType="1"/>
            </p:cNvSpPr>
            <p:nvPr/>
          </p:nvSpPr>
          <p:spPr bwMode="auto">
            <a:xfrm>
              <a:off x="2395"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Line 310"/>
            <p:cNvSpPr>
              <a:spLocks noChangeShapeType="1"/>
            </p:cNvSpPr>
            <p:nvPr/>
          </p:nvSpPr>
          <p:spPr bwMode="auto">
            <a:xfrm>
              <a:off x="2592" y="1475"/>
              <a:ext cx="0" cy="2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3" name="Rectangle 311"/>
            <p:cNvSpPr>
              <a:spLocks noChangeArrowheads="1"/>
            </p:cNvSpPr>
            <p:nvPr/>
          </p:nvSpPr>
          <p:spPr bwMode="auto">
            <a:xfrm>
              <a:off x="603"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4" name="Rectangle 312"/>
            <p:cNvSpPr>
              <a:spLocks noChangeArrowheads="1"/>
            </p:cNvSpPr>
            <p:nvPr/>
          </p:nvSpPr>
          <p:spPr bwMode="auto">
            <a:xfrm>
              <a:off x="799"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1</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5" name="Rectangle 313"/>
            <p:cNvSpPr>
              <a:spLocks noChangeArrowheads="1"/>
            </p:cNvSpPr>
            <p:nvPr/>
          </p:nvSpPr>
          <p:spPr bwMode="auto">
            <a:xfrm>
              <a:off x="996"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2</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6" name="Rectangle 314"/>
            <p:cNvSpPr>
              <a:spLocks noChangeArrowheads="1"/>
            </p:cNvSpPr>
            <p:nvPr/>
          </p:nvSpPr>
          <p:spPr bwMode="auto">
            <a:xfrm>
              <a:off x="1196"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3</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7" name="Rectangle 315"/>
            <p:cNvSpPr>
              <a:spLocks noChangeArrowheads="1"/>
            </p:cNvSpPr>
            <p:nvPr/>
          </p:nvSpPr>
          <p:spPr bwMode="auto">
            <a:xfrm>
              <a:off x="1393"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4</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8" name="Rectangle 316"/>
            <p:cNvSpPr>
              <a:spLocks noChangeArrowheads="1"/>
            </p:cNvSpPr>
            <p:nvPr/>
          </p:nvSpPr>
          <p:spPr bwMode="auto">
            <a:xfrm>
              <a:off x="1590"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5</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9" name="Rectangle 317"/>
            <p:cNvSpPr>
              <a:spLocks noChangeArrowheads="1"/>
            </p:cNvSpPr>
            <p:nvPr/>
          </p:nvSpPr>
          <p:spPr bwMode="auto">
            <a:xfrm>
              <a:off x="1786"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6</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0" name="Rectangle 318"/>
            <p:cNvSpPr>
              <a:spLocks noChangeArrowheads="1"/>
            </p:cNvSpPr>
            <p:nvPr/>
          </p:nvSpPr>
          <p:spPr bwMode="auto">
            <a:xfrm>
              <a:off x="1983"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7</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1" name="Rectangle 319"/>
            <p:cNvSpPr>
              <a:spLocks noChangeArrowheads="1"/>
            </p:cNvSpPr>
            <p:nvPr/>
          </p:nvSpPr>
          <p:spPr bwMode="auto">
            <a:xfrm>
              <a:off x="2183"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8</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2" name="Rectangle 320"/>
            <p:cNvSpPr>
              <a:spLocks noChangeArrowheads="1"/>
            </p:cNvSpPr>
            <p:nvPr/>
          </p:nvSpPr>
          <p:spPr bwMode="auto">
            <a:xfrm>
              <a:off x="2380" y="3211"/>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9</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3" name="Rectangle 321"/>
            <p:cNvSpPr>
              <a:spLocks noChangeArrowheads="1"/>
            </p:cNvSpPr>
            <p:nvPr/>
          </p:nvSpPr>
          <p:spPr bwMode="auto">
            <a:xfrm>
              <a:off x="2565" y="3211"/>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10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4" name="Rectangle 322"/>
            <p:cNvSpPr>
              <a:spLocks noChangeArrowheads="1"/>
            </p:cNvSpPr>
            <p:nvPr/>
          </p:nvSpPr>
          <p:spPr bwMode="auto">
            <a:xfrm>
              <a:off x="1152" y="3311"/>
              <a:ext cx="78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62626"/>
                  </a:solidFill>
                  <a:effectLst/>
                  <a:latin typeface="Arial" pitchFamily="34" charset="0"/>
                  <a:cs typeface="Arial" pitchFamily="34" charset="0"/>
                </a:rPr>
                <a:t>average nuclear norm</a:t>
              </a:r>
              <a:endParaRPr kumimoji="0" lang="en-US" alt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5" name="Line 323"/>
            <p:cNvSpPr>
              <a:spLocks noChangeShapeType="1"/>
            </p:cNvSpPr>
            <p:nvPr/>
          </p:nvSpPr>
          <p:spPr bwMode="auto">
            <a:xfrm flipV="1">
              <a:off x="618" y="1475"/>
              <a:ext cx="0" cy="170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6" name="Line 324"/>
            <p:cNvSpPr>
              <a:spLocks noChangeShapeType="1"/>
            </p:cNvSpPr>
            <p:nvPr/>
          </p:nvSpPr>
          <p:spPr bwMode="auto">
            <a:xfrm flipV="1">
              <a:off x="2592" y="1475"/>
              <a:ext cx="0" cy="170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7" name="Line 325"/>
            <p:cNvSpPr>
              <a:spLocks noChangeShapeType="1"/>
            </p:cNvSpPr>
            <p:nvPr/>
          </p:nvSpPr>
          <p:spPr bwMode="auto">
            <a:xfrm>
              <a:off x="618" y="3180"/>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8" name="Line 326"/>
            <p:cNvSpPr>
              <a:spLocks noChangeShapeType="1"/>
            </p:cNvSpPr>
            <p:nvPr/>
          </p:nvSpPr>
          <p:spPr bwMode="auto">
            <a:xfrm>
              <a:off x="618" y="2991"/>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9" name="Line 327"/>
            <p:cNvSpPr>
              <a:spLocks noChangeShapeType="1"/>
            </p:cNvSpPr>
            <p:nvPr/>
          </p:nvSpPr>
          <p:spPr bwMode="auto">
            <a:xfrm>
              <a:off x="618" y="2801"/>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0" name="Line 328"/>
            <p:cNvSpPr>
              <a:spLocks noChangeShapeType="1"/>
            </p:cNvSpPr>
            <p:nvPr/>
          </p:nvSpPr>
          <p:spPr bwMode="auto">
            <a:xfrm>
              <a:off x="618" y="2612"/>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1" name="Line 329"/>
            <p:cNvSpPr>
              <a:spLocks noChangeShapeType="1"/>
            </p:cNvSpPr>
            <p:nvPr/>
          </p:nvSpPr>
          <p:spPr bwMode="auto">
            <a:xfrm>
              <a:off x="618" y="2422"/>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2" name="Line 330"/>
            <p:cNvSpPr>
              <a:spLocks noChangeShapeType="1"/>
            </p:cNvSpPr>
            <p:nvPr/>
          </p:nvSpPr>
          <p:spPr bwMode="auto">
            <a:xfrm>
              <a:off x="618" y="2233"/>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3" name="Line 331"/>
            <p:cNvSpPr>
              <a:spLocks noChangeShapeType="1"/>
            </p:cNvSpPr>
            <p:nvPr/>
          </p:nvSpPr>
          <p:spPr bwMode="auto">
            <a:xfrm>
              <a:off x="618" y="2044"/>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4" name="Line 332"/>
            <p:cNvSpPr>
              <a:spLocks noChangeShapeType="1"/>
            </p:cNvSpPr>
            <p:nvPr/>
          </p:nvSpPr>
          <p:spPr bwMode="auto">
            <a:xfrm>
              <a:off x="618" y="1854"/>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5" name="Line 333"/>
            <p:cNvSpPr>
              <a:spLocks noChangeShapeType="1"/>
            </p:cNvSpPr>
            <p:nvPr/>
          </p:nvSpPr>
          <p:spPr bwMode="auto">
            <a:xfrm>
              <a:off x="618" y="1665"/>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Line 334"/>
            <p:cNvSpPr>
              <a:spLocks noChangeShapeType="1"/>
            </p:cNvSpPr>
            <p:nvPr/>
          </p:nvSpPr>
          <p:spPr bwMode="auto">
            <a:xfrm>
              <a:off x="618" y="1475"/>
              <a:ext cx="2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7" name="Line 335"/>
            <p:cNvSpPr>
              <a:spLocks noChangeShapeType="1"/>
            </p:cNvSpPr>
            <p:nvPr/>
          </p:nvSpPr>
          <p:spPr bwMode="auto">
            <a:xfrm flipH="1">
              <a:off x="2573" y="3180"/>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Line 336"/>
            <p:cNvSpPr>
              <a:spLocks noChangeShapeType="1"/>
            </p:cNvSpPr>
            <p:nvPr/>
          </p:nvSpPr>
          <p:spPr bwMode="auto">
            <a:xfrm flipH="1">
              <a:off x="2573" y="2991"/>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9" name="Line 337"/>
            <p:cNvSpPr>
              <a:spLocks noChangeShapeType="1"/>
            </p:cNvSpPr>
            <p:nvPr/>
          </p:nvSpPr>
          <p:spPr bwMode="auto">
            <a:xfrm flipH="1">
              <a:off x="2573" y="2801"/>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Line 338"/>
            <p:cNvSpPr>
              <a:spLocks noChangeShapeType="1"/>
            </p:cNvSpPr>
            <p:nvPr/>
          </p:nvSpPr>
          <p:spPr bwMode="auto">
            <a:xfrm flipH="1">
              <a:off x="2573" y="2612"/>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1" name="Line 339"/>
            <p:cNvSpPr>
              <a:spLocks noChangeShapeType="1"/>
            </p:cNvSpPr>
            <p:nvPr/>
          </p:nvSpPr>
          <p:spPr bwMode="auto">
            <a:xfrm flipH="1">
              <a:off x="2573" y="2422"/>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7" name="Line 340"/>
            <p:cNvSpPr>
              <a:spLocks noChangeShapeType="1"/>
            </p:cNvSpPr>
            <p:nvPr/>
          </p:nvSpPr>
          <p:spPr bwMode="auto">
            <a:xfrm flipH="1">
              <a:off x="2573" y="2233"/>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Line 341"/>
            <p:cNvSpPr>
              <a:spLocks noChangeShapeType="1"/>
            </p:cNvSpPr>
            <p:nvPr/>
          </p:nvSpPr>
          <p:spPr bwMode="auto">
            <a:xfrm flipH="1">
              <a:off x="2573" y="2044"/>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9" name="Line 342"/>
            <p:cNvSpPr>
              <a:spLocks noChangeShapeType="1"/>
            </p:cNvSpPr>
            <p:nvPr/>
          </p:nvSpPr>
          <p:spPr bwMode="auto">
            <a:xfrm flipH="1">
              <a:off x="2573" y="1854"/>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Line 343"/>
            <p:cNvSpPr>
              <a:spLocks noChangeShapeType="1"/>
            </p:cNvSpPr>
            <p:nvPr/>
          </p:nvSpPr>
          <p:spPr bwMode="auto">
            <a:xfrm flipH="1">
              <a:off x="2573" y="1665"/>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1" name="Line 344"/>
            <p:cNvSpPr>
              <a:spLocks noChangeShapeType="1"/>
            </p:cNvSpPr>
            <p:nvPr/>
          </p:nvSpPr>
          <p:spPr bwMode="auto">
            <a:xfrm flipH="1">
              <a:off x="2573" y="1475"/>
              <a:ext cx="19"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Rectangle 345"/>
            <p:cNvSpPr>
              <a:spLocks noChangeArrowheads="1"/>
            </p:cNvSpPr>
            <p:nvPr/>
          </p:nvSpPr>
          <p:spPr bwMode="auto">
            <a:xfrm>
              <a:off x="567" y="3160"/>
              <a:ext cx="55"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3" name="Rectangle 346"/>
            <p:cNvSpPr>
              <a:spLocks noChangeArrowheads="1"/>
            </p:cNvSpPr>
            <p:nvPr/>
          </p:nvSpPr>
          <p:spPr bwMode="auto">
            <a:xfrm>
              <a:off x="540" y="2971"/>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10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4" name="Rectangle 347"/>
            <p:cNvSpPr>
              <a:spLocks noChangeArrowheads="1"/>
            </p:cNvSpPr>
            <p:nvPr/>
          </p:nvSpPr>
          <p:spPr bwMode="auto">
            <a:xfrm>
              <a:off x="540" y="2782"/>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20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5" name="Rectangle 348"/>
            <p:cNvSpPr>
              <a:spLocks noChangeArrowheads="1"/>
            </p:cNvSpPr>
            <p:nvPr/>
          </p:nvSpPr>
          <p:spPr bwMode="auto">
            <a:xfrm>
              <a:off x="540" y="2594"/>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30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6" name="Rectangle 349"/>
            <p:cNvSpPr>
              <a:spLocks noChangeArrowheads="1"/>
            </p:cNvSpPr>
            <p:nvPr/>
          </p:nvSpPr>
          <p:spPr bwMode="auto">
            <a:xfrm>
              <a:off x="540" y="2405"/>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40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7" name="Rectangle 350"/>
            <p:cNvSpPr>
              <a:spLocks noChangeArrowheads="1"/>
            </p:cNvSpPr>
            <p:nvPr/>
          </p:nvSpPr>
          <p:spPr bwMode="auto">
            <a:xfrm>
              <a:off x="540" y="2212"/>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50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8" name="Rectangle 351"/>
            <p:cNvSpPr>
              <a:spLocks noChangeArrowheads="1"/>
            </p:cNvSpPr>
            <p:nvPr/>
          </p:nvSpPr>
          <p:spPr bwMode="auto">
            <a:xfrm>
              <a:off x="540" y="2023"/>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60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9" name="Rectangle 352"/>
            <p:cNvSpPr>
              <a:spLocks noChangeArrowheads="1"/>
            </p:cNvSpPr>
            <p:nvPr/>
          </p:nvSpPr>
          <p:spPr bwMode="auto">
            <a:xfrm>
              <a:off x="540" y="1834"/>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70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0" name="Rectangle 353"/>
            <p:cNvSpPr>
              <a:spLocks noChangeArrowheads="1"/>
            </p:cNvSpPr>
            <p:nvPr/>
          </p:nvSpPr>
          <p:spPr bwMode="auto">
            <a:xfrm>
              <a:off x="540" y="1645"/>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80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1" name="Rectangle 354"/>
            <p:cNvSpPr>
              <a:spLocks noChangeArrowheads="1"/>
            </p:cNvSpPr>
            <p:nvPr/>
          </p:nvSpPr>
          <p:spPr bwMode="auto">
            <a:xfrm>
              <a:off x="540" y="1456"/>
              <a:ext cx="87"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rgbClr val="262626"/>
                  </a:solidFill>
                  <a:effectLst/>
                  <a:latin typeface="Arial" pitchFamily="34" charset="0"/>
                  <a:cs typeface="Arial" pitchFamily="34" charset="0"/>
                </a:rPr>
                <a:t>90</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2" name="Freeform 355"/>
            <p:cNvSpPr>
              <a:spLocks/>
            </p:cNvSpPr>
            <p:nvPr/>
          </p:nvSpPr>
          <p:spPr bwMode="auto">
            <a:xfrm>
              <a:off x="662" y="1646"/>
              <a:ext cx="25" cy="1534"/>
            </a:xfrm>
            <a:custGeom>
              <a:avLst/>
              <a:gdLst>
                <a:gd name="T0" fmla="*/ 0 w 25"/>
                <a:gd name="T1" fmla="*/ 1534 h 1534"/>
                <a:gd name="T2" fmla="*/ 0 w 25"/>
                <a:gd name="T3" fmla="*/ 0 h 1534"/>
                <a:gd name="T4" fmla="*/ 25 w 25"/>
                <a:gd name="T5" fmla="*/ 0 h 1534"/>
                <a:gd name="T6" fmla="*/ 0 w 25"/>
                <a:gd name="T7" fmla="*/ 1534 h 1534"/>
              </a:gdLst>
              <a:ahLst/>
              <a:cxnLst>
                <a:cxn ang="0">
                  <a:pos x="T0" y="T1"/>
                </a:cxn>
                <a:cxn ang="0">
                  <a:pos x="T2" y="T3"/>
                </a:cxn>
                <a:cxn ang="0">
                  <a:pos x="T4" y="T5"/>
                </a:cxn>
                <a:cxn ang="0">
                  <a:pos x="T6" y="T7"/>
                </a:cxn>
              </a:cxnLst>
              <a:rect l="0" t="0" r="r" b="b"/>
              <a:pathLst>
                <a:path w="25" h="1534">
                  <a:moveTo>
                    <a:pt x="0" y="1534"/>
                  </a:moveTo>
                  <a:lnTo>
                    <a:pt x="0" y="0"/>
                  </a:lnTo>
                  <a:lnTo>
                    <a:pt x="25" y="0"/>
                  </a:lnTo>
                  <a:lnTo>
                    <a:pt x="0" y="1534"/>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3" name="Freeform 356"/>
            <p:cNvSpPr>
              <a:spLocks/>
            </p:cNvSpPr>
            <p:nvPr/>
          </p:nvSpPr>
          <p:spPr bwMode="auto">
            <a:xfrm>
              <a:off x="662" y="1646"/>
              <a:ext cx="25" cy="1534"/>
            </a:xfrm>
            <a:custGeom>
              <a:avLst/>
              <a:gdLst>
                <a:gd name="T0" fmla="*/ 0 w 25"/>
                <a:gd name="T1" fmla="*/ 1534 h 1534"/>
                <a:gd name="T2" fmla="*/ 25 w 25"/>
                <a:gd name="T3" fmla="*/ 0 h 1534"/>
                <a:gd name="T4" fmla="*/ 25 w 25"/>
                <a:gd name="T5" fmla="*/ 1534 h 1534"/>
                <a:gd name="T6" fmla="*/ 0 w 25"/>
                <a:gd name="T7" fmla="*/ 1534 h 1534"/>
              </a:gdLst>
              <a:ahLst/>
              <a:cxnLst>
                <a:cxn ang="0">
                  <a:pos x="T0" y="T1"/>
                </a:cxn>
                <a:cxn ang="0">
                  <a:pos x="T2" y="T3"/>
                </a:cxn>
                <a:cxn ang="0">
                  <a:pos x="T4" y="T5"/>
                </a:cxn>
                <a:cxn ang="0">
                  <a:pos x="T6" y="T7"/>
                </a:cxn>
              </a:cxnLst>
              <a:rect l="0" t="0" r="r" b="b"/>
              <a:pathLst>
                <a:path w="25" h="1534">
                  <a:moveTo>
                    <a:pt x="0" y="1534"/>
                  </a:moveTo>
                  <a:lnTo>
                    <a:pt x="25" y="0"/>
                  </a:lnTo>
                  <a:lnTo>
                    <a:pt x="25" y="1534"/>
                  </a:lnTo>
                  <a:lnTo>
                    <a:pt x="0" y="1534"/>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357"/>
            <p:cNvSpPr>
              <a:spLocks/>
            </p:cNvSpPr>
            <p:nvPr/>
          </p:nvSpPr>
          <p:spPr bwMode="auto">
            <a:xfrm>
              <a:off x="752" y="3085"/>
              <a:ext cx="26" cy="95"/>
            </a:xfrm>
            <a:custGeom>
              <a:avLst/>
              <a:gdLst>
                <a:gd name="T0" fmla="*/ 0 w 26"/>
                <a:gd name="T1" fmla="*/ 95 h 95"/>
                <a:gd name="T2" fmla="*/ 0 w 26"/>
                <a:gd name="T3" fmla="*/ 0 h 95"/>
                <a:gd name="T4" fmla="*/ 26 w 26"/>
                <a:gd name="T5" fmla="*/ 0 h 95"/>
                <a:gd name="T6" fmla="*/ 0 w 26"/>
                <a:gd name="T7" fmla="*/ 95 h 95"/>
              </a:gdLst>
              <a:ahLst/>
              <a:cxnLst>
                <a:cxn ang="0">
                  <a:pos x="T0" y="T1"/>
                </a:cxn>
                <a:cxn ang="0">
                  <a:pos x="T2" y="T3"/>
                </a:cxn>
                <a:cxn ang="0">
                  <a:pos x="T4" y="T5"/>
                </a:cxn>
                <a:cxn ang="0">
                  <a:pos x="T6" y="T7"/>
                </a:cxn>
              </a:cxnLst>
              <a:rect l="0" t="0" r="r" b="b"/>
              <a:pathLst>
                <a:path w="26" h="95">
                  <a:moveTo>
                    <a:pt x="0" y="95"/>
                  </a:moveTo>
                  <a:lnTo>
                    <a:pt x="0" y="0"/>
                  </a:lnTo>
                  <a:lnTo>
                    <a:pt x="26" y="0"/>
                  </a:lnTo>
                  <a:lnTo>
                    <a:pt x="0" y="95"/>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5" name="Freeform 358"/>
            <p:cNvSpPr>
              <a:spLocks/>
            </p:cNvSpPr>
            <p:nvPr/>
          </p:nvSpPr>
          <p:spPr bwMode="auto">
            <a:xfrm>
              <a:off x="752" y="3085"/>
              <a:ext cx="26" cy="95"/>
            </a:xfrm>
            <a:custGeom>
              <a:avLst/>
              <a:gdLst>
                <a:gd name="T0" fmla="*/ 0 w 26"/>
                <a:gd name="T1" fmla="*/ 95 h 95"/>
                <a:gd name="T2" fmla="*/ 26 w 26"/>
                <a:gd name="T3" fmla="*/ 0 h 95"/>
                <a:gd name="T4" fmla="*/ 26 w 26"/>
                <a:gd name="T5" fmla="*/ 95 h 95"/>
                <a:gd name="T6" fmla="*/ 0 w 26"/>
                <a:gd name="T7" fmla="*/ 95 h 95"/>
              </a:gdLst>
              <a:ahLst/>
              <a:cxnLst>
                <a:cxn ang="0">
                  <a:pos x="T0" y="T1"/>
                </a:cxn>
                <a:cxn ang="0">
                  <a:pos x="T2" y="T3"/>
                </a:cxn>
                <a:cxn ang="0">
                  <a:pos x="T4" y="T5"/>
                </a:cxn>
                <a:cxn ang="0">
                  <a:pos x="T6" y="T7"/>
                </a:cxn>
              </a:cxnLst>
              <a:rect l="0" t="0" r="r" b="b"/>
              <a:pathLst>
                <a:path w="26" h="95">
                  <a:moveTo>
                    <a:pt x="0" y="95"/>
                  </a:moveTo>
                  <a:lnTo>
                    <a:pt x="26" y="0"/>
                  </a:lnTo>
                  <a:lnTo>
                    <a:pt x="26" y="95"/>
                  </a:lnTo>
                  <a:lnTo>
                    <a:pt x="0" y="95"/>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359"/>
            <p:cNvSpPr>
              <a:spLocks/>
            </p:cNvSpPr>
            <p:nvPr/>
          </p:nvSpPr>
          <p:spPr bwMode="auto">
            <a:xfrm>
              <a:off x="843" y="3104"/>
              <a:ext cx="26" cy="76"/>
            </a:xfrm>
            <a:custGeom>
              <a:avLst/>
              <a:gdLst>
                <a:gd name="T0" fmla="*/ 0 w 26"/>
                <a:gd name="T1" fmla="*/ 76 h 76"/>
                <a:gd name="T2" fmla="*/ 0 w 26"/>
                <a:gd name="T3" fmla="*/ 0 h 76"/>
                <a:gd name="T4" fmla="*/ 26 w 26"/>
                <a:gd name="T5" fmla="*/ 0 h 76"/>
                <a:gd name="T6" fmla="*/ 0 w 26"/>
                <a:gd name="T7" fmla="*/ 76 h 76"/>
              </a:gdLst>
              <a:ahLst/>
              <a:cxnLst>
                <a:cxn ang="0">
                  <a:pos x="T0" y="T1"/>
                </a:cxn>
                <a:cxn ang="0">
                  <a:pos x="T2" y="T3"/>
                </a:cxn>
                <a:cxn ang="0">
                  <a:pos x="T4" y="T5"/>
                </a:cxn>
                <a:cxn ang="0">
                  <a:pos x="T6" y="T7"/>
                </a:cxn>
              </a:cxnLst>
              <a:rect l="0" t="0" r="r" b="b"/>
              <a:pathLst>
                <a:path w="26" h="76">
                  <a:moveTo>
                    <a:pt x="0" y="76"/>
                  </a:moveTo>
                  <a:lnTo>
                    <a:pt x="0" y="0"/>
                  </a:lnTo>
                  <a:lnTo>
                    <a:pt x="26" y="0"/>
                  </a:lnTo>
                  <a:lnTo>
                    <a:pt x="0" y="76"/>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7" name="Freeform 360"/>
            <p:cNvSpPr>
              <a:spLocks/>
            </p:cNvSpPr>
            <p:nvPr/>
          </p:nvSpPr>
          <p:spPr bwMode="auto">
            <a:xfrm>
              <a:off x="843" y="3104"/>
              <a:ext cx="26" cy="76"/>
            </a:xfrm>
            <a:custGeom>
              <a:avLst/>
              <a:gdLst>
                <a:gd name="T0" fmla="*/ 0 w 26"/>
                <a:gd name="T1" fmla="*/ 76 h 76"/>
                <a:gd name="T2" fmla="*/ 26 w 26"/>
                <a:gd name="T3" fmla="*/ 0 h 76"/>
                <a:gd name="T4" fmla="*/ 26 w 26"/>
                <a:gd name="T5" fmla="*/ 76 h 76"/>
                <a:gd name="T6" fmla="*/ 0 w 26"/>
                <a:gd name="T7" fmla="*/ 76 h 76"/>
              </a:gdLst>
              <a:ahLst/>
              <a:cxnLst>
                <a:cxn ang="0">
                  <a:pos x="T0" y="T1"/>
                </a:cxn>
                <a:cxn ang="0">
                  <a:pos x="T2" y="T3"/>
                </a:cxn>
                <a:cxn ang="0">
                  <a:pos x="T4" y="T5"/>
                </a:cxn>
                <a:cxn ang="0">
                  <a:pos x="T6" y="T7"/>
                </a:cxn>
              </a:cxnLst>
              <a:rect l="0" t="0" r="r" b="b"/>
              <a:pathLst>
                <a:path w="26" h="76">
                  <a:moveTo>
                    <a:pt x="0" y="76"/>
                  </a:moveTo>
                  <a:lnTo>
                    <a:pt x="26" y="0"/>
                  </a:lnTo>
                  <a:lnTo>
                    <a:pt x="26" y="76"/>
                  </a:lnTo>
                  <a:lnTo>
                    <a:pt x="0" y="76"/>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361"/>
            <p:cNvSpPr>
              <a:spLocks/>
            </p:cNvSpPr>
            <p:nvPr/>
          </p:nvSpPr>
          <p:spPr bwMode="auto">
            <a:xfrm>
              <a:off x="1024" y="3123"/>
              <a:ext cx="26" cy="57"/>
            </a:xfrm>
            <a:custGeom>
              <a:avLst/>
              <a:gdLst>
                <a:gd name="T0" fmla="*/ 0 w 26"/>
                <a:gd name="T1" fmla="*/ 57 h 57"/>
                <a:gd name="T2" fmla="*/ 0 w 26"/>
                <a:gd name="T3" fmla="*/ 0 h 57"/>
                <a:gd name="T4" fmla="*/ 26 w 26"/>
                <a:gd name="T5" fmla="*/ 0 h 57"/>
                <a:gd name="T6" fmla="*/ 0 w 26"/>
                <a:gd name="T7" fmla="*/ 57 h 57"/>
              </a:gdLst>
              <a:ahLst/>
              <a:cxnLst>
                <a:cxn ang="0">
                  <a:pos x="T0" y="T1"/>
                </a:cxn>
                <a:cxn ang="0">
                  <a:pos x="T2" y="T3"/>
                </a:cxn>
                <a:cxn ang="0">
                  <a:pos x="T4" y="T5"/>
                </a:cxn>
                <a:cxn ang="0">
                  <a:pos x="T6" y="T7"/>
                </a:cxn>
              </a:cxnLst>
              <a:rect l="0" t="0" r="r" b="b"/>
              <a:pathLst>
                <a:path w="26" h="57">
                  <a:moveTo>
                    <a:pt x="0" y="57"/>
                  </a:moveTo>
                  <a:lnTo>
                    <a:pt x="0" y="0"/>
                  </a:lnTo>
                  <a:lnTo>
                    <a:pt x="26" y="0"/>
                  </a:lnTo>
                  <a:lnTo>
                    <a:pt x="0" y="57"/>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9" name="Freeform 362"/>
            <p:cNvSpPr>
              <a:spLocks/>
            </p:cNvSpPr>
            <p:nvPr/>
          </p:nvSpPr>
          <p:spPr bwMode="auto">
            <a:xfrm>
              <a:off x="1024" y="3123"/>
              <a:ext cx="26" cy="57"/>
            </a:xfrm>
            <a:custGeom>
              <a:avLst/>
              <a:gdLst>
                <a:gd name="T0" fmla="*/ 0 w 26"/>
                <a:gd name="T1" fmla="*/ 57 h 57"/>
                <a:gd name="T2" fmla="*/ 26 w 26"/>
                <a:gd name="T3" fmla="*/ 0 h 57"/>
                <a:gd name="T4" fmla="*/ 26 w 26"/>
                <a:gd name="T5" fmla="*/ 57 h 57"/>
                <a:gd name="T6" fmla="*/ 0 w 26"/>
                <a:gd name="T7" fmla="*/ 57 h 57"/>
              </a:gdLst>
              <a:ahLst/>
              <a:cxnLst>
                <a:cxn ang="0">
                  <a:pos x="T0" y="T1"/>
                </a:cxn>
                <a:cxn ang="0">
                  <a:pos x="T2" y="T3"/>
                </a:cxn>
                <a:cxn ang="0">
                  <a:pos x="T4" y="T5"/>
                </a:cxn>
                <a:cxn ang="0">
                  <a:pos x="T6" y="T7"/>
                </a:cxn>
              </a:cxnLst>
              <a:rect l="0" t="0" r="r" b="b"/>
              <a:pathLst>
                <a:path w="26" h="57">
                  <a:moveTo>
                    <a:pt x="0" y="57"/>
                  </a:moveTo>
                  <a:lnTo>
                    <a:pt x="26" y="0"/>
                  </a:lnTo>
                  <a:lnTo>
                    <a:pt x="26" y="57"/>
                  </a:lnTo>
                  <a:lnTo>
                    <a:pt x="0" y="57"/>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363"/>
            <p:cNvSpPr>
              <a:spLocks/>
            </p:cNvSpPr>
            <p:nvPr/>
          </p:nvSpPr>
          <p:spPr bwMode="auto">
            <a:xfrm>
              <a:off x="1115" y="3142"/>
              <a:ext cx="26" cy="38"/>
            </a:xfrm>
            <a:custGeom>
              <a:avLst/>
              <a:gdLst>
                <a:gd name="T0" fmla="*/ 0 w 26"/>
                <a:gd name="T1" fmla="*/ 38 h 38"/>
                <a:gd name="T2" fmla="*/ 0 w 26"/>
                <a:gd name="T3" fmla="*/ 0 h 38"/>
                <a:gd name="T4" fmla="*/ 26 w 26"/>
                <a:gd name="T5" fmla="*/ 0 h 38"/>
                <a:gd name="T6" fmla="*/ 0 w 26"/>
                <a:gd name="T7" fmla="*/ 38 h 38"/>
              </a:gdLst>
              <a:ahLst/>
              <a:cxnLst>
                <a:cxn ang="0">
                  <a:pos x="T0" y="T1"/>
                </a:cxn>
                <a:cxn ang="0">
                  <a:pos x="T2" y="T3"/>
                </a:cxn>
                <a:cxn ang="0">
                  <a:pos x="T4" y="T5"/>
                </a:cxn>
                <a:cxn ang="0">
                  <a:pos x="T6" y="T7"/>
                </a:cxn>
              </a:cxnLst>
              <a:rect l="0" t="0" r="r" b="b"/>
              <a:pathLst>
                <a:path w="26" h="38">
                  <a:moveTo>
                    <a:pt x="0" y="38"/>
                  </a:moveTo>
                  <a:lnTo>
                    <a:pt x="0" y="0"/>
                  </a:lnTo>
                  <a:lnTo>
                    <a:pt x="26" y="0"/>
                  </a:lnTo>
                  <a:lnTo>
                    <a:pt x="0" y="38"/>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1" name="Freeform 364"/>
            <p:cNvSpPr>
              <a:spLocks/>
            </p:cNvSpPr>
            <p:nvPr/>
          </p:nvSpPr>
          <p:spPr bwMode="auto">
            <a:xfrm>
              <a:off x="1115" y="3142"/>
              <a:ext cx="26" cy="38"/>
            </a:xfrm>
            <a:custGeom>
              <a:avLst/>
              <a:gdLst>
                <a:gd name="T0" fmla="*/ 0 w 26"/>
                <a:gd name="T1" fmla="*/ 38 h 38"/>
                <a:gd name="T2" fmla="*/ 26 w 26"/>
                <a:gd name="T3" fmla="*/ 0 h 38"/>
                <a:gd name="T4" fmla="*/ 26 w 26"/>
                <a:gd name="T5" fmla="*/ 38 h 38"/>
                <a:gd name="T6" fmla="*/ 0 w 26"/>
                <a:gd name="T7" fmla="*/ 38 h 38"/>
              </a:gdLst>
              <a:ahLst/>
              <a:cxnLst>
                <a:cxn ang="0">
                  <a:pos x="T0" y="T1"/>
                </a:cxn>
                <a:cxn ang="0">
                  <a:pos x="T2" y="T3"/>
                </a:cxn>
                <a:cxn ang="0">
                  <a:pos x="T4" y="T5"/>
                </a:cxn>
                <a:cxn ang="0">
                  <a:pos x="T6" y="T7"/>
                </a:cxn>
              </a:cxnLst>
              <a:rect l="0" t="0" r="r" b="b"/>
              <a:pathLst>
                <a:path w="26" h="38">
                  <a:moveTo>
                    <a:pt x="0" y="38"/>
                  </a:moveTo>
                  <a:lnTo>
                    <a:pt x="26" y="0"/>
                  </a:lnTo>
                  <a:lnTo>
                    <a:pt x="26" y="38"/>
                  </a:lnTo>
                  <a:lnTo>
                    <a:pt x="0" y="38"/>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365"/>
            <p:cNvSpPr>
              <a:spLocks/>
            </p:cNvSpPr>
            <p:nvPr/>
          </p:nvSpPr>
          <p:spPr bwMode="auto">
            <a:xfrm>
              <a:off x="1206"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3" name="Freeform 366"/>
            <p:cNvSpPr>
              <a:spLocks/>
            </p:cNvSpPr>
            <p:nvPr/>
          </p:nvSpPr>
          <p:spPr bwMode="auto">
            <a:xfrm>
              <a:off x="1206"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367"/>
            <p:cNvSpPr>
              <a:spLocks/>
            </p:cNvSpPr>
            <p:nvPr/>
          </p:nvSpPr>
          <p:spPr bwMode="auto">
            <a:xfrm>
              <a:off x="1659"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5" name="Freeform 368"/>
            <p:cNvSpPr>
              <a:spLocks/>
            </p:cNvSpPr>
            <p:nvPr/>
          </p:nvSpPr>
          <p:spPr bwMode="auto">
            <a:xfrm>
              <a:off x="1659"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369"/>
            <p:cNvSpPr>
              <a:spLocks/>
            </p:cNvSpPr>
            <p:nvPr/>
          </p:nvSpPr>
          <p:spPr bwMode="auto">
            <a:xfrm>
              <a:off x="1841" y="3161"/>
              <a:ext cx="25" cy="19"/>
            </a:xfrm>
            <a:custGeom>
              <a:avLst/>
              <a:gdLst>
                <a:gd name="T0" fmla="*/ 0 w 25"/>
                <a:gd name="T1" fmla="*/ 19 h 19"/>
                <a:gd name="T2" fmla="*/ 0 w 25"/>
                <a:gd name="T3" fmla="*/ 0 h 19"/>
                <a:gd name="T4" fmla="*/ 25 w 25"/>
                <a:gd name="T5" fmla="*/ 0 h 19"/>
                <a:gd name="T6" fmla="*/ 0 w 25"/>
                <a:gd name="T7" fmla="*/ 19 h 19"/>
              </a:gdLst>
              <a:ahLst/>
              <a:cxnLst>
                <a:cxn ang="0">
                  <a:pos x="T0" y="T1"/>
                </a:cxn>
                <a:cxn ang="0">
                  <a:pos x="T2" y="T3"/>
                </a:cxn>
                <a:cxn ang="0">
                  <a:pos x="T4" y="T5"/>
                </a:cxn>
                <a:cxn ang="0">
                  <a:pos x="T6" y="T7"/>
                </a:cxn>
              </a:cxnLst>
              <a:rect l="0" t="0" r="r" b="b"/>
              <a:pathLst>
                <a:path w="25" h="19">
                  <a:moveTo>
                    <a:pt x="0" y="19"/>
                  </a:moveTo>
                  <a:lnTo>
                    <a:pt x="0" y="0"/>
                  </a:lnTo>
                  <a:lnTo>
                    <a:pt x="25" y="0"/>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7" name="Freeform 370"/>
            <p:cNvSpPr>
              <a:spLocks/>
            </p:cNvSpPr>
            <p:nvPr/>
          </p:nvSpPr>
          <p:spPr bwMode="auto">
            <a:xfrm>
              <a:off x="1841" y="3161"/>
              <a:ext cx="25" cy="19"/>
            </a:xfrm>
            <a:custGeom>
              <a:avLst/>
              <a:gdLst>
                <a:gd name="T0" fmla="*/ 0 w 25"/>
                <a:gd name="T1" fmla="*/ 19 h 19"/>
                <a:gd name="T2" fmla="*/ 25 w 25"/>
                <a:gd name="T3" fmla="*/ 0 h 19"/>
                <a:gd name="T4" fmla="*/ 25 w 25"/>
                <a:gd name="T5" fmla="*/ 19 h 19"/>
                <a:gd name="T6" fmla="*/ 0 w 25"/>
                <a:gd name="T7" fmla="*/ 19 h 19"/>
              </a:gdLst>
              <a:ahLst/>
              <a:cxnLst>
                <a:cxn ang="0">
                  <a:pos x="T0" y="T1"/>
                </a:cxn>
                <a:cxn ang="0">
                  <a:pos x="T2" y="T3"/>
                </a:cxn>
                <a:cxn ang="0">
                  <a:pos x="T4" y="T5"/>
                </a:cxn>
                <a:cxn ang="0">
                  <a:pos x="T6" y="T7"/>
                </a:cxn>
              </a:cxnLst>
              <a:rect l="0" t="0" r="r" b="b"/>
              <a:pathLst>
                <a:path w="25" h="19">
                  <a:moveTo>
                    <a:pt x="0" y="19"/>
                  </a:moveTo>
                  <a:lnTo>
                    <a:pt x="25" y="0"/>
                  </a:lnTo>
                  <a:lnTo>
                    <a:pt x="25" y="19"/>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371"/>
            <p:cNvSpPr>
              <a:spLocks/>
            </p:cNvSpPr>
            <p:nvPr/>
          </p:nvSpPr>
          <p:spPr bwMode="auto">
            <a:xfrm>
              <a:off x="1931"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372"/>
            <p:cNvSpPr>
              <a:spLocks/>
            </p:cNvSpPr>
            <p:nvPr/>
          </p:nvSpPr>
          <p:spPr bwMode="auto">
            <a:xfrm>
              <a:off x="1931"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373"/>
            <p:cNvSpPr>
              <a:spLocks/>
            </p:cNvSpPr>
            <p:nvPr/>
          </p:nvSpPr>
          <p:spPr bwMode="auto">
            <a:xfrm>
              <a:off x="2294"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374"/>
            <p:cNvSpPr>
              <a:spLocks/>
            </p:cNvSpPr>
            <p:nvPr/>
          </p:nvSpPr>
          <p:spPr bwMode="auto">
            <a:xfrm>
              <a:off x="2294"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007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Rectangle 375"/>
            <p:cNvSpPr>
              <a:spLocks noChangeArrowheads="1"/>
            </p:cNvSpPr>
            <p:nvPr/>
          </p:nvSpPr>
          <p:spPr bwMode="auto">
            <a:xfrm>
              <a:off x="662" y="1646"/>
              <a:ext cx="25" cy="1534"/>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3" name="Rectangle 376"/>
            <p:cNvSpPr>
              <a:spLocks noChangeArrowheads="1"/>
            </p:cNvSpPr>
            <p:nvPr/>
          </p:nvSpPr>
          <p:spPr bwMode="auto">
            <a:xfrm>
              <a:off x="752" y="3085"/>
              <a:ext cx="26" cy="95"/>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4" name="Rectangle 377"/>
            <p:cNvSpPr>
              <a:spLocks noChangeArrowheads="1"/>
            </p:cNvSpPr>
            <p:nvPr/>
          </p:nvSpPr>
          <p:spPr bwMode="auto">
            <a:xfrm>
              <a:off x="843" y="3104"/>
              <a:ext cx="26" cy="76"/>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5" name="Rectangle 378"/>
            <p:cNvSpPr>
              <a:spLocks noChangeArrowheads="1"/>
            </p:cNvSpPr>
            <p:nvPr/>
          </p:nvSpPr>
          <p:spPr bwMode="auto">
            <a:xfrm>
              <a:off x="934" y="3180"/>
              <a:ext cx="25"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6" name="Rectangle 379"/>
            <p:cNvSpPr>
              <a:spLocks noChangeArrowheads="1"/>
            </p:cNvSpPr>
            <p:nvPr/>
          </p:nvSpPr>
          <p:spPr bwMode="auto">
            <a:xfrm>
              <a:off x="1024" y="3123"/>
              <a:ext cx="26" cy="57"/>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7" name="Rectangle 380"/>
            <p:cNvSpPr>
              <a:spLocks noChangeArrowheads="1"/>
            </p:cNvSpPr>
            <p:nvPr/>
          </p:nvSpPr>
          <p:spPr bwMode="auto">
            <a:xfrm>
              <a:off x="1115" y="3142"/>
              <a:ext cx="26" cy="38"/>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8" name="Rectangle 381"/>
            <p:cNvSpPr>
              <a:spLocks noChangeArrowheads="1"/>
            </p:cNvSpPr>
            <p:nvPr/>
          </p:nvSpPr>
          <p:spPr bwMode="auto">
            <a:xfrm>
              <a:off x="1206"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9" name="Rectangle 382"/>
            <p:cNvSpPr>
              <a:spLocks noChangeArrowheads="1"/>
            </p:cNvSpPr>
            <p:nvPr/>
          </p:nvSpPr>
          <p:spPr bwMode="auto">
            <a:xfrm>
              <a:off x="1296"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0" name="Rectangle 383"/>
            <p:cNvSpPr>
              <a:spLocks noChangeArrowheads="1"/>
            </p:cNvSpPr>
            <p:nvPr/>
          </p:nvSpPr>
          <p:spPr bwMode="auto">
            <a:xfrm>
              <a:off x="1387"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1" name="Rectangle 384"/>
            <p:cNvSpPr>
              <a:spLocks noChangeArrowheads="1"/>
            </p:cNvSpPr>
            <p:nvPr/>
          </p:nvSpPr>
          <p:spPr bwMode="auto">
            <a:xfrm>
              <a:off x="1478"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2" name="Rectangle 385"/>
            <p:cNvSpPr>
              <a:spLocks noChangeArrowheads="1"/>
            </p:cNvSpPr>
            <p:nvPr/>
          </p:nvSpPr>
          <p:spPr bwMode="auto">
            <a:xfrm>
              <a:off x="1569" y="3180"/>
              <a:ext cx="25"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3" name="Rectangle 386"/>
            <p:cNvSpPr>
              <a:spLocks noChangeArrowheads="1"/>
            </p:cNvSpPr>
            <p:nvPr/>
          </p:nvSpPr>
          <p:spPr bwMode="auto">
            <a:xfrm>
              <a:off x="1659"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4" name="Rectangle 387"/>
            <p:cNvSpPr>
              <a:spLocks noChangeArrowheads="1"/>
            </p:cNvSpPr>
            <p:nvPr/>
          </p:nvSpPr>
          <p:spPr bwMode="auto">
            <a:xfrm>
              <a:off x="1750"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5" name="Rectangle 388"/>
            <p:cNvSpPr>
              <a:spLocks noChangeArrowheads="1"/>
            </p:cNvSpPr>
            <p:nvPr/>
          </p:nvSpPr>
          <p:spPr bwMode="auto">
            <a:xfrm>
              <a:off x="1841" y="3161"/>
              <a:ext cx="25"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6" name="Rectangle 389"/>
            <p:cNvSpPr>
              <a:spLocks noChangeArrowheads="1"/>
            </p:cNvSpPr>
            <p:nvPr/>
          </p:nvSpPr>
          <p:spPr bwMode="auto">
            <a:xfrm>
              <a:off x="1931"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7" name="Rectangle 390"/>
            <p:cNvSpPr>
              <a:spLocks noChangeArrowheads="1"/>
            </p:cNvSpPr>
            <p:nvPr/>
          </p:nvSpPr>
          <p:spPr bwMode="auto">
            <a:xfrm>
              <a:off x="2022"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8" name="Rectangle 391"/>
            <p:cNvSpPr>
              <a:spLocks noChangeArrowheads="1"/>
            </p:cNvSpPr>
            <p:nvPr/>
          </p:nvSpPr>
          <p:spPr bwMode="auto">
            <a:xfrm>
              <a:off x="2113"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9" name="Rectangle 392"/>
            <p:cNvSpPr>
              <a:spLocks noChangeArrowheads="1"/>
            </p:cNvSpPr>
            <p:nvPr/>
          </p:nvSpPr>
          <p:spPr bwMode="auto">
            <a:xfrm>
              <a:off x="2203"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0" name="Rectangle 393"/>
            <p:cNvSpPr>
              <a:spLocks noChangeArrowheads="1"/>
            </p:cNvSpPr>
            <p:nvPr/>
          </p:nvSpPr>
          <p:spPr bwMode="auto">
            <a:xfrm>
              <a:off x="2294"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1" name="Rectangle 394"/>
            <p:cNvSpPr>
              <a:spLocks noChangeArrowheads="1"/>
            </p:cNvSpPr>
            <p:nvPr/>
          </p:nvSpPr>
          <p:spPr bwMode="auto">
            <a:xfrm>
              <a:off x="2385"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2" name="Freeform 395"/>
            <p:cNvSpPr>
              <a:spLocks/>
            </p:cNvSpPr>
            <p:nvPr/>
          </p:nvSpPr>
          <p:spPr bwMode="auto">
            <a:xfrm>
              <a:off x="959" y="3123"/>
              <a:ext cx="26" cy="57"/>
            </a:xfrm>
            <a:custGeom>
              <a:avLst/>
              <a:gdLst>
                <a:gd name="T0" fmla="*/ 0 w 26"/>
                <a:gd name="T1" fmla="*/ 57 h 57"/>
                <a:gd name="T2" fmla="*/ 0 w 26"/>
                <a:gd name="T3" fmla="*/ 0 h 57"/>
                <a:gd name="T4" fmla="*/ 26 w 26"/>
                <a:gd name="T5" fmla="*/ 0 h 57"/>
                <a:gd name="T6" fmla="*/ 0 w 26"/>
                <a:gd name="T7" fmla="*/ 57 h 57"/>
              </a:gdLst>
              <a:ahLst/>
              <a:cxnLst>
                <a:cxn ang="0">
                  <a:pos x="T0" y="T1"/>
                </a:cxn>
                <a:cxn ang="0">
                  <a:pos x="T2" y="T3"/>
                </a:cxn>
                <a:cxn ang="0">
                  <a:pos x="T4" y="T5"/>
                </a:cxn>
                <a:cxn ang="0">
                  <a:pos x="T6" y="T7"/>
                </a:cxn>
              </a:cxnLst>
              <a:rect l="0" t="0" r="r" b="b"/>
              <a:pathLst>
                <a:path w="26" h="57">
                  <a:moveTo>
                    <a:pt x="0" y="57"/>
                  </a:moveTo>
                  <a:lnTo>
                    <a:pt x="0" y="0"/>
                  </a:lnTo>
                  <a:lnTo>
                    <a:pt x="26" y="0"/>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3" name="Freeform 396"/>
            <p:cNvSpPr>
              <a:spLocks/>
            </p:cNvSpPr>
            <p:nvPr/>
          </p:nvSpPr>
          <p:spPr bwMode="auto">
            <a:xfrm>
              <a:off x="959" y="3123"/>
              <a:ext cx="26" cy="57"/>
            </a:xfrm>
            <a:custGeom>
              <a:avLst/>
              <a:gdLst>
                <a:gd name="T0" fmla="*/ 0 w 26"/>
                <a:gd name="T1" fmla="*/ 57 h 57"/>
                <a:gd name="T2" fmla="*/ 26 w 26"/>
                <a:gd name="T3" fmla="*/ 0 h 57"/>
                <a:gd name="T4" fmla="*/ 26 w 26"/>
                <a:gd name="T5" fmla="*/ 57 h 57"/>
                <a:gd name="T6" fmla="*/ 0 w 26"/>
                <a:gd name="T7" fmla="*/ 57 h 57"/>
              </a:gdLst>
              <a:ahLst/>
              <a:cxnLst>
                <a:cxn ang="0">
                  <a:pos x="T0" y="T1"/>
                </a:cxn>
                <a:cxn ang="0">
                  <a:pos x="T2" y="T3"/>
                </a:cxn>
                <a:cxn ang="0">
                  <a:pos x="T4" y="T5"/>
                </a:cxn>
                <a:cxn ang="0">
                  <a:pos x="T6" y="T7"/>
                </a:cxn>
              </a:cxnLst>
              <a:rect l="0" t="0" r="r" b="b"/>
              <a:pathLst>
                <a:path w="26" h="57">
                  <a:moveTo>
                    <a:pt x="0" y="57"/>
                  </a:moveTo>
                  <a:lnTo>
                    <a:pt x="26" y="0"/>
                  </a:lnTo>
                  <a:lnTo>
                    <a:pt x="26" y="57"/>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4" name="Freeform 397"/>
            <p:cNvSpPr>
              <a:spLocks/>
            </p:cNvSpPr>
            <p:nvPr/>
          </p:nvSpPr>
          <p:spPr bwMode="auto">
            <a:xfrm>
              <a:off x="1050" y="3123"/>
              <a:ext cx="26" cy="57"/>
            </a:xfrm>
            <a:custGeom>
              <a:avLst/>
              <a:gdLst>
                <a:gd name="T0" fmla="*/ 0 w 26"/>
                <a:gd name="T1" fmla="*/ 57 h 57"/>
                <a:gd name="T2" fmla="*/ 0 w 26"/>
                <a:gd name="T3" fmla="*/ 0 h 57"/>
                <a:gd name="T4" fmla="*/ 26 w 26"/>
                <a:gd name="T5" fmla="*/ 0 h 57"/>
                <a:gd name="T6" fmla="*/ 0 w 26"/>
                <a:gd name="T7" fmla="*/ 57 h 57"/>
              </a:gdLst>
              <a:ahLst/>
              <a:cxnLst>
                <a:cxn ang="0">
                  <a:pos x="T0" y="T1"/>
                </a:cxn>
                <a:cxn ang="0">
                  <a:pos x="T2" y="T3"/>
                </a:cxn>
                <a:cxn ang="0">
                  <a:pos x="T4" y="T5"/>
                </a:cxn>
                <a:cxn ang="0">
                  <a:pos x="T6" y="T7"/>
                </a:cxn>
              </a:cxnLst>
              <a:rect l="0" t="0" r="r" b="b"/>
              <a:pathLst>
                <a:path w="26" h="57">
                  <a:moveTo>
                    <a:pt x="0" y="57"/>
                  </a:moveTo>
                  <a:lnTo>
                    <a:pt x="0" y="0"/>
                  </a:lnTo>
                  <a:lnTo>
                    <a:pt x="26" y="0"/>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5" name="Freeform 398"/>
            <p:cNvSpPr>
              <a:spLocks/>
            </p:cNvSpPr>
            <p:nvPr/>
          </p:nvSpPr>
          <p:spPr bwMode="auto">
            <a:xfrm>
              <a:off x="1050" y="3123"/>
              <a:ext cx="26" cy="57"/>
            </a:xfrm>
            <a:custGeom>
              <a:avLst/>
              <a:gdLst>
                <a:gd name="T0" fmla="*/ 0 w 26"/>
                <a:gd name="T1" fmla="*/ 57 h 57"/>
                <a:gd name="T2" fmla="*/ 26 w 26"/>
                <a:gd name="T3" fmla="*/ 0 h 57"/>
                <a:gd name="T4" fmla="*/ 26 w 26"/>
                <a:gd name="T5" fmla="*/ 57 h 57"/>
                <a:gd name="T6" fmla="*/ 0 w 26"/>
                <a:gd name="T7" fmla="*/ 57 h 57"/>
              </a:gdLst>
              <a:ahLst/>
              <a:cxnLst>
                <a:cxn ang="0">
                  <a:pos x="T0" y="T1"/>
                </a:cxn>
                <a:cxn ang="0">
                  <a:pos x="T2" y="T3"/>
                </a:cxn>
                <a:cxn ang="0">
                  <a:pos x="T4" y="T5"/>
                </a:cxn>
                <a:cxn ang="0">
                  <a:pos x="T6" y="T7"/>
                </a:cxn>
              </a:cxnLst>
              <a:rect l="0" t="0" r="r" b="b"/>
              <a:pathLst>
                <a:path w="26" h="57">
                  <a:moveTo>
                    <a:pt x="0" y="57"/>
                  </a:moveTo>
                  <a:lnTo>
                    <a:pt x="26" y="0"/>
                  </a:lnTo>
                  <a:lnTo>
                    <a:pt x="26" y="57"/>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6" name="Freeform 399"/>
            <p:cNvSpPr>
              <a:spLocks/>
            </p:cNvSpPr>
            <p:nvPr/>
          </p:nvSpPr>
          <p:spPr bwMode="auto">
            <a:xfrm>
              <a:off x="1141" y="2953"/>
              <a:ext cx="26" cy="227"/>
            </a:xfrm>
            <a:custGeom>
              <a:avLst/>
              <a:gdLst>
                <a:gd name="T0" fmla="*/ 0 w 26"/>
                <a:gd name="T1" fmla="*/ 227 h 227"/>
                <a:gd name="T2" fmla="*/ 0 w 26"/>
                <a:gd name="T3" fmla="*/ 0 h 227"/>
                <a:gd name="T4" fmla="*/ 26 w 26"/>
                <a:gd name="T5" fmla="*/ 0 h 227"/>
                <a:gd name="T6" fmla="*/ 0 w 26"/>
                <a:gd name="T7" fmla="*/ 227 h 227"/>
              </a:gdLst>
              <a:ahLst/>
              <a:cxnLst>
                <a:cxn ang="0">
                  <a:pos x="T0" y="T1"/>
                </a:cxn>
                <a:cxn ang="0">
                  <a:pos x="T2" y="T3"/>
                </a:cxn>
                <a:cxn ang="0">
                  <a:pos x="T4" y="T5"/>
                </a:cxn>
                <a:cxn ang="0">
                  <a:pos x="T6" y="T7"/>
                </a:cxn>
              </a:cxnLst>
              <a:rect l="0" t="0" r="r" b="b"/>
              <a:pathLst>
                <a:path w="26" h="227">
                  <a:moveTo>
                    <a:pt x="0" y="227"/>
                  </a:moveTo>
                  <a:lnTo>
                    <a:pt x="0" y="0"/>
                  </a:lnTo>
                  <a:lnTo>
                    <a:pt x="26" y="0"/>
                  </a:lnTo>
                  <a:lnTo>
                    <a:pt x="0" y="22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7" name="Freeform 400"/>
            <p:cNvSpPr>
              <a:spLocks/>
            </p:cNvSpPr>
            <p:nvPr/>
          </p:nvSpPr>
          <p:spPr bwMode="auto">
            <a:xfrm>
              <a:off x="1141" y="2953"/>
              <a:ext cx="26" cy="227"/>
            </a:xfrm>
            <a:custGeom>
              <a:avLst/>
              <a:gdLst>
                <a:gd name="T0" fmla="*/ 0 w 26"/>
                <a:gd name="T1" fmla="*/ 227 h 227"/>
                <a:gd name="T2" fmla="*/ 26 w 26"/>
                <a:gd name="T3" fmla="*/ 0 h 227"/>
                <a:gd name="T4" fmla="*/ 26 w 26"/>
                <a:gd name="T5" fmla="*/ 227 h 227"/>
                <a:gd name="T6" fmla="*/ 0 w 26"/>
                <a:gd name="T7" fmla="*/ 227 h 227"/>
              </a:gdLst>
              <a:ahLst/>
              <a:cxnLst>
                <a:cxn ang="0">
                  <a:pos x="T0" y="T1"/>
                </a:cxn>
                <a:cxn ang="0">
                  <a:pos x="T2" y="T3"/>
                </a:cxn>
                <a:cxn ang="0">
                  <a:pos x="T4" y="T5"/>
                </a:cxn>
                <a:cxn ang="0">
                  <a:pos x="T6" y="T7"/>
                </a:cxn>
              </a:cxnLst>
              <a:rect l="0" t="0" r="r" b="b"/>
              <a:pathLst>
                <a:path w="26" h="227">
                  <a:moveTo>
                    <a:pt x="0" y="227"/>
                  </a:moveTo>
                  <a:lnTo>
                    <a:pt x="26" y="0"/>
                  </a:lnTo>
                  <a:lnTo>
                    <a:pt x="26" y="227"/>
                  </a:lnTo>
                  <a:lnTo>
                    <a:pt x="0" y="22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8" name="Freeform 401"/>
            <p:cNvSpPr>
              <a:spLocks/>
            </p:cNvSpPr>
            <p:nvPr/>
          </p:nvSpPr>
          <p:spPr bwMode="auto">
            <a:xfrm>
              <a:off x="1232" y="2896"/>
              <a:ext cx="26" cy="284"/>
            </a:xfrm>
            <a:custGeom>
              <a:avLst/>
              <a:gdLst>
                <a:gd name="T0" fmla="*/ 0 w 26"/>
                <a:gd name="T1" fmla="*/ 284 h 284"/>
                <a:gd name="T2" fmla="*/ 0 w 26"/>
                <a:gd name="T3" fmla="*/ 0 h 284"/>
                <a:gd name="T4" fmla="*/ 26 w 26"/>
                <a:gd name="T5" fmla="*/ 0 h 284"/>
                <a:gd name="T6" fmla="*/ 0 w 26"/>
                <a:gd name="T7" fmla="*/ 284 h 284"/>
              </a:gdLst>
              <a:ahLst/>
              <a:cxnLst>
                <a:cxn ang="0">
                  <a:pos x="T0" y="T1"/>
                </a:cxn>
                <a:cxn ang="0">
                  <a:pos x="T2" y="T3"/>
                </a:cxn>
                <a:cxn ang="0">
                  <a:pos x="T4" y="T5"/>
                </a:cxn>
                <a:cxn ang="0">
                  <a:pos x="T6" y="T7"/>
                </a:cxn>
              </a:cxnLst>
              <a:rect l="0" t="0" r="r" b="b"/>
              <a:pathLst>
                <a:path w="26" h="284">
                  <a:moveTo>
                    <a:pt x="0" y="284"/>
                  </a:moveTo>
                  <a:lnTo>
                    <a:pt x="0" y="0"/>
                  </a:lnTo>
                  <a:lnTo>
                    <a:pt x="26" y="0"/>
                  </a:lnTo>
                  <a:lnTo>
                    <a:pt x="0" y="284"/>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9" name="Freeform 402"/>
            <p:cNvSpPr>
              <a:spLocks/>
            </p:cNvSpPr>
            <p:nvPr/>
          </p:nvSpPr>
          <p:spPr bwMode="auto">
            <a:xfrm>
              <a:off x="1232" y="2896"/>
              <a:ext cx="26" cy="284"/>
            </a:xfrm>
            <a:custGeom>
              <a:avLst/>
              <a:gdLst>
                <a:gd name="T0" fmla="*/ 0 w 26"/>
                <a:gd name="T1" fmla="*/ 284 h 284"/>
                <a:gd name="T2" fmla="*/ 26 w 26"/>
                <a:gd name="T3" fmla="*/ 0 h 284"/>
                <a:gd name="T4" fmla="*/ 26 w 26"/>
                <a:gd name="T5" fmla="*/ 284 h 284"/>
                <a:gd name="T6" fmla="*/ 0 w 26"/>
                <a:gd name="T7" fmla="*/ 284 h 284"/>
              </a:gdLst>
              <a:ahLst/>
              <a:cxnLst>
                <a:cxn ang="0">
                  <a:pos x="T0" y="T1"/>
                </a:cxn>
                <a:cxn ang="0">
                  <a:pos x="T2" y="T3"/>
                </a:cxn>
                <a:cxn ang="0">
                  <a:pos x="T4" y="T5"/>
                </a:cxn>
                <a:cxn ang="0">
                  <a:pos x="T6" y="T7"/>
                </a:cxn>
              </a:cxnLst>
              <a:rect l="0" t="0" r="r" b="b"/>
              <a:pathLst>
                <a:path w="26" h="284">
                  <a:moveTo>
                    <a:pt x="0" y="284"/>
                  </a:moveTo>
                  <a:lnTo>
                    <a:pt x="26" y="0"/>
                  </a:lnTo>
                  <a:lnTo>
                    <a:pt x="26" y="284"/>
                  </a:lnTo>
                  <a:lnTo>
                    <a:pt x="0" y="284"/>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0" name="Freeform 403"/>
            <p:cNvSpPr>
              <a:spLocks/>
            </p:cNvSpPr>
            <p:nvPr/>
          </p:nvSpPr>
          <p:spPr bwMode="auto">
            <a:xfrm>
              <a:off x="1322" y="2896"/>
              <a:ext cx="26" cy="284"/>
            </a:xfrm>
            <a:custGeom>
              <a:avLst/>
              <a:gdLst>
                <a:gd name="T0" fmla="*/ 0 w 26"/>
                <a:gd name="T1" fmla="*/ 284 h 284"/>
                <a:gd name="T2" fmla="*/ 0 w 26"/>
                <a:gd name="T3" fmla="*/ 0 h 284"/>
                <a:gd name="T4" fmla="*/ 26 w 26"/>
                <a:gd name="T5" fmla="*/ 0 h 284"/>
                <a:gd name="T6" fmla="*/ 0 w 26"/>
                <a:gd name="T7" fmla="*/ 284 h 284"/>
              </a:gdLst>
              <a:ahLst/>
              <a:cxnLst>
                <a:cxn ang="0">
                  <a:pos x="T0" y="T1"/>
                </a:cxn>
                <a:cxn ang="0">
                  <a:pos x="T2" y="T3"/>
                </a:cxn>
                <a:cxn ang="0">
                  <a:pos x="T4" y="T5"/>
                </a:cxn>
                <a:cxn ang="0">
                  <a:pos x="T6" y="T7"/>
                </a:cxn>
              </a:cxnLst>
              <a:rect l="0" t="0" r="r" b="b"/>
              <a:pathLst>
                <a:path w="26" h="284">
                  <a:moveTo>
                    <a:pt x="0" y="284"/>
                  </a:moveTo>
                  <a:lnTo>
                    <a:pt x="0" y="0"/>
                  </a:lnTo>
                  <a:lnTo>
                    <a:pt x="26" y="0"/>
                  </a:lnTo>
                  <a:lnTo>
                    <a:pt x="0" y="284"/>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1" name="Freeform 404"/>
            <p:cNvSpPr>
              <a:spLocks/>
            </p:cNvSpPr>
            <p:nvPr/>
          </p:nvSpPr>
          <p:spPr bwMode="auto">
            <a:xfrm>
              <a:off x="1322" y="2896"/>
              <a:ext cx="26" cy="284"/>
            </a:xfrm>
            <a:custGeom>
              <a:avLst/>
              <a:gdLst>
                <a:gd name="T0" fmla="*/ 0 w 26"/>
                <a:gd name="T1" fmla="*/ 284 h 284"/>
                <a:gd name="T2" fmla="*/ 26 w 26"/>
                <a:gd name="T3" fmla="*/ 0 h 284"/>
                <a:gd name="T4" fmla="*/ 26 w 26"/>
                <a:gd name="T5" fmla="*/ 284 h 284"/>
                <a:gd name="T6" fmla="*/ 0 w 26"/>
                <a:gd name="T7" fmla="*/ 284 h 284"/>
              </a:gdLst>
              <a:ahLst/>
              <a:cxnLst>
                <a:cxn ang="0">
                  <a:pos x="T0" y="T1"/>
                </a:cxn>
                <a:cxn ang="0">
                  <a:pos x="T2" y="T3"/>
                </a:cxn>
                <a:cxn ang="0">
                  <a:pos x="T4" y="T5"/>
                </a:cxn>
                <a:cxn ang="0">
                  <a:pos x="T6" y="T7"/>
                </a:cxn>
              </a:cxnLst>
              <a:rect l="0" t="0" r="r" b="b"/>
              <a:pathLst>
                <a:path w="26" h="284">
                  <a:moveTo>
                    <a:pt x="0" y="284"/>
                  </a:moveTo>
                  <a:lnTo>
                    <a:pt x="26" y="0"/>
                  </a:lnTo>
                  <a:lnTo>
                    <a:pt x="26" y="284"/>
                  </a:lnTo>
                  <a:lnTo>
                    <a:pt x="0" y="284"/>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2" name="Freeform 405"/>
            <p:cNvSpPr>
              <a:spLocks/>
            </p:cNvSpPr>
            <p:nvPr/>
          </p:nvSpPr>
          <p:spPr bwMode="auto">
            <a:xfrm>
              <a:off x="1413" y="2991"/>
              <a:ext cx="26" cy="189"/>
            </a:xfrm>
            <a:custGeom>
              <a:avLst/>
              <a:gdLst>
                <a:gd name="T0" fmla="*/ 0 w 26"/>
                <a:gd name="T1" fmla="*/ 189 h 189"/>
                <a:gd name="T2" fmla="*/ 0 w 26"/>
                <a:gd name="T3" fmla="*/ 0 h 189"/>
                <a:gd name="T4" fmla="*/ 26 w 26"/>
                <a:gd name="T5" fmla="*/ 0 h 189"/>
                <a:gd name="T6" fmla="*/ 0 w 26"/>
                <a:gd name="T7" fmla="*/ 189 h 189"/>
              </a:gdLst>
              <a:ahLst/>
              <a:cxnLst>
                <a:cxn ang="0">
                  <a:pos x="T0" y="T1"/>
                </a:cxn>
                <a:cxn ang="0">
                  <a:pos x="T2" y="T3"/>
                </a:cxn>
                <a:cxn ang="0">
                  <a:pos x="T4" y="T5"/>
                </a:cxn>
                <a:cxn ang="0">
                  <a:pos x="T6" y="T7"/>
                </a:cxn>
              </a:cxnLst>
              <a:rect l="0" t="0" r="r" b="b"/>
              <a:pathLst>
                <a:path w="26" h="189">
                  <a:moveTo>
                    <a:pt x="0" y="189"/>
                  </a:moveTo>
                  <a:lnTo>
                    <a:pt x="0" y="0"/>
                  </a:lnTo>
                  <a:lnTo>
                    <a:pt x="26" y="0"/>
                  </a:lnTo>
                  <a:lnTo>
                    <a:pt x="0" y="18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3" name="Freeform 406"/>
            <p:cNvSpPr>
              <a:spLocks/>
            </p:cNvSpPr>
            <p:nvPr/>
          </p:nvSpPr>
          <p:spPr bwMode="auto">
            <a:xfrm>
              <a:off x="1413" y="2991"/>
              <a:ext cx="26" cy="189"/>
            </a:xfrm>
            <a:custGeom>
              <a:avLst/>
              <a:gdLst>
                <a:gd name="T0" fmla="*/ 0 w 26"/>
                <a:gd name="T1" fmla="*/ 189 h 189"/>
                <a:gd name="T2" fmla="*/ 26 w 26"/>
                <a:gd name="T3" fmla="*/ 0 h 189"/>
                <a:gd name="T4" fmla="*/ 26 w 26"/>
                <a:gd name="T5" fmla="*/ 189 h 189"/>
                <a:gd name="T6" fmla="*/ 0 w 26"/>
                <a:gd name="T7" fmla="*/ 189 h 189"/>
              </a:gdLst>
              <a:ahLst/>
              <a:cxnLst>
                <a:cxn ang="0">
                  <a:pos x="T0" y="T1"/>
                </a:cxn>
                <a:cxn ang="0">
                  <a:pos x="T2" y="T3"/>
                </a:cxn>
                <a:cxn ang="0">
                  <a:pos x="T4" y="T5"/>
                </a:cxn>
                <a:cxn ang="0">
                  <a:pos x="T6" y="T7"/>
                </a:cxn>
              </a:cxnLst>
              <a:rect l="0" t="0" r="r" b="b"/>
              <a:pathLst>
                <a:path w="26" h="189">
                  <a:moveTo>
                    <a:pt x="0" y="189"/>
                  </a:moveTo>
                  <a:lnTo>
                    <a:pt x="26" y="0"/>
                  </a:lnTo>
                  <a:lnTo>
                    <a:pt x="26" y="189"/>
                  </a:lnTo>
                  <a:lnTo>
                    <a:pt x="0" y="18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4" name="Freeform 407"/>
            <p:cNvSpPr>
              <a:spLocks/>
            </p:cNvSpPr>
            <p:nvPr/>
          </p:nvSpPr>
          <p:spPr bwMode="auto">
            <a:xfrm>
              <a:off x="1504" y="2915"/>
              <a:ext cx="26" cy="265"/>
            </a:xfrm>
            <a:custGeom>
              <a:avLst/>
              <a:gdLst>
                <a:gd name="T0" fmla="*/ 0 w 26"/>
                <a:gd name="T1" fmla="*/ 265 h 265"/>
                <a:gd name="T2" fmla="*/ 0 w 26"/>
                <a:gd name="T3" fmla="*/ 0 h 265"/>
                <a:gd name="T4" fmla="*/ 26 w 26"/>
                <a:gd name="T5" fmla="*/ 0 h 265"/>
                <a:gd name="T6" fmla="*/ 0 w 26"/>
                <a:gd name="T7" fmla="*/ 265 h 265"/>
              </a:gdLst>
              <a:ahLst/>
              <a:cxnLst>
                <a:cxn ang="0">
                  <a:pos x="T0" y="T1"/>
                </a:cxn>
                <a:cxn ang="0">
                  <a:pos x="T2" y="T3"/>
                </a:cxn>
                <a:cxn ang="0">
                  <a:pos x="T4" y="T5"/>
                </a:cxn>
                <a:cxn ang="0">
                  <a:pos x="T6" y="T7"/>
                </a:cxn>
              </a:cxnLst>
              <a:rect l="0" t="0" r="r" b="b"/>
              <a:pathLst>
                <a:path w="26" h="265">
                  <a:moveTo>
                    <a:pt x="0" y="265"/>
                  </a:moveTo>
                  <a:lnTo>
                    <a:pt x="0" y="0"/>
                  </a:lnTo>
                  <a:lnTo>
                    <a:pt x="26" y="0"/>
                  </a:lnTo>
                  <a:lnTo>
                    <a:pt x="0" y="265"/>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5" name="Freeform 408"/>
            <p:cNvSpPr>
              <a:spLocks/>
            </p:cNvSpPr>
            <p:nvPr/>
          </p:nvSpPr>
          <p:spPr bwMode="auto">
            <a:xfrm>
              <a:off x="1504" y="2915"/>
              <a:ext cx="26" cy="265"/>
            </a:xfrm>
            <a:custGeom>
              <a:avLst/>
              <a:gdLst>
                <a:gd name="T0" fmla="*/ 0 w 26"/>
                <a:gd name="T1" fmla="*/ 265 h 265"/>
                <a:gd name="T2" fmla="*/ 26 w 26"/>
                <a:gd name="T3" fmla="*/ 0 h 265"/>
                <a:gd name="T4" fmla="*/ 26 w 26"/>
                <a:gd name="T5" fmla="*/ 265 h 265"/>
                <a:gd name="T6" fmla="*/ 0 w 26"/>
                <a:gd name="T7" fmla="*/ 265 h 265"/>
              </a:gdLst>
              <a:ahLst/>
              <a:cxnLst>
                <a:cxn ang="0">
                  <a:pos x="T0" y="T1"/>
                </a:cxn>
                <a:cxn ang="0">
                  <a:pos x="T2" y="T3"/>
                </a:cxn>
                <a:cxn ang="0">
                  <a:pos x="T4" y="T5"/>
                </a:cxn>
                <a:cxn ang="0">
                  <a:pos x="T6" y="T7"/>
                </a:cxn>
              </a:cxnLst>
              <a:rect l="0" t="0" r="r" b="b"/>
              <a:pathLst>
                <a:path w="26" h="265">
                  <a:moveTo>
                    <a:pt x="0" y="265"/>
                  </a:moveTo>
                  <a:lnTo>
                    <a:pt x="26" y="0"/>
                  </a:lnTo>
                  <a:lnTo>
                    <a:pt x="26" y="265"/>
                  </a:lnTo>
                  <a:lnTo>
                    <a:pt x="0" y="265"/>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Freeform 409"/>
            <p:cNvSpPr>
              <a:spLocks/>
            </p:cNvSpPr>
            <p:nvPr/>
          </p:nvSpPr>
          <p:spPr bwMode="auto">
            <a:xfrm>
              <a:off x="1594" y="3066"/>
              <a:ext cx="26" cy="114"/>
            </a:xfrm>
            <a:custGeom>
              <a:avLst/>
              <a:gdLst>
                <a:gd name="T0" fmla="*/ 0 w 26"/>
                <a:gd name="T1" fmla="*/ 114 h 114"/>
                <a:gd name="T2" fmla="*/ 0 w 26"/>
                <a:gd name="T3" fmla="*/ 0 h 114"/>
                <a:gd name="T4" fmla="*/ 26 w 26"/>
                <a:gd name="T5" fmla="*/ 0 h 114"/>
                <a:gd name="T6" fmla="*/ 0 w 26"/>
                <a:gd name="T7" fmla="*/ 114 h 114"/>
              </a:gdLst>
              <a:ahLst/>
              <a:cxnLst>
                <a:cxn ang="0">
                  <a:pos x="T0" y="T1"/>
                </a:cxn>
                <a:cxn ang="0">
                  <a:pos x="T2" y="T3"/>
                </a:cxn>
                <a:cxn ang="0">
                  <a:pos x="T4" y="T5"/>
                </a:cxn>
                <a:cxn ang="0">
                  <a:pos x="T6" y="T7"/>
                </a:cxn>
              </a:cxnLst>
              <a:rect l="0" t="0" r="r" b="b"/>
              <a:pathLst>
                <a:path w="26" h="114">
                  <a:moveTo>
                    <a:pt x="0" y="114"/>
                  </a:moveTo>
                  <a:lnTo>
                    <a:pt x="0" y="0"/>
                  </a:lnTo>
                  <a:lnTo>
                    <a:pt x="26" y="0"/>
                  </a:lnTo>
                  <a:lnTo>
                    <a:pt x="0" y="114"/>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410"/>
            <p:cNvSpPr>
              <a:spLocks/>
            </p:cNvSpPr>
            <p:nvPr/>
          </p:nvSpPr>
          <p:spPr bwMode="auto">
            <a:xfrm>
              <a:off x="1594" y="3066"/>
              <a:ext cx="26" cy="114"/>
            </a:xfrm>
            <a:custGeom>
              <a:avLst/>
              <a:gdLst>
                <a:gd name="T0" fmla="*/ 0 w 26"/>
                <a:gd name="T1" fmla="*/ 114 h 114"/>
                <a:gd name="T2" fmla="*/ 26 w 26"/>
                <a:gd name="T3" fmla="*/ 0 h 114"/>
                <a:gd name="T4" fmla="*/ 26 w 26"/>
                <a:gd name="T5" fmla="*/ 114 h 114"/>
                <a:gd name="T6" fmla="*/ 0 w 26"/>
                <a:gd name="T7" fmla="*/ 114 h 114"/>
              </a:gdLst>
              <a:ahLst/>
              <a:cxnLst>
                <a:cxn ang="0">
                  <a:pos x="T0" y="T1"/>
                </a:cxn>
                <a:cxn ang="0">
                  <a:pos x="T2" y="T3"/>
                </a:cxn>
                <a:cxn ang="0">
                  <a:pos x="T4" y="T5"/>
                </a:cxn>
                <a:cxn ang="0">
                  <a:pos x="T6" y="T7"/>
                </a:cxn>
              </a:cxnLst>
              <a:rect l="0" t="0" r="r" b="b"/>
              <a:pathLst>
                <a:path w="26" h="114">
                  <a:moveTo>
                    <a:pt x="0" y="114"/>
                  </a:moveTo>
                  <a:lnTo>
                    <a:pt x="26" y="0"/>
                  </a:lnTo>
                  <a:lnTo>
                    <a:pt x="26" y="114"/>
                  </a:lnTo>
                  <a:lnTo>
                    <a:pt x="0" y="114"/>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Freeform 411"/>
            <p:cNvSpPr>
              <a:spLocks/>
            </p:cNvSpPr>
            <p:nvPr/>
          </p:nvSpPr>
          <p:spPr bwMode="auto">
            <a:xfrm>
              <a:off x="1685" y="3123"/>
              <a:ext cx="26" cy="57"/>
            </a:xfrm>
            <a:custGeom>
              <a:avLst/>
              <a:gdLst>
                <a:gd name="T0" fmla="*/ 0 w 26"/>
                <a:gd name="T1" fmla="*/ 57 h 57"/>
                <a:gd name="T2" fmla="*/ 0 w 26"/>
                <a:gd name="T3" fmla="*/ 0 h 57"/>
                <a:gd name="T4" fmla="*/ 26 w 26"/>
                <a:gd name="T5" fmla="*/ 0 h 57"/>
                <a:gd name="T6" fmla="*/ 0 w 26"/>
                <a:gd name="T7" fmla="*/ 57 h 57"/>
              </a:gdLst>
              <a:ahLst/>
              <a:cxnLst>
                <a:cxn ang="0">
                  <a:pos x="T0" y="T1"/>
                </a:cxn>
                <a:cxn ang="0">
                  <a:pos x="T2" y="T3"/>
                </a:cxn>
                <a:cxn ang="0">
                  <a:pos x="T4" y="T5"/>
                </a:cxn>
                <a:cxn ang="0">
                  <a:pos x="T6" y="T7"/>
                </a:cxn>
              </a:cxnLst>
              <a:rect l="0" t="0" r="r" b="b"/>
              <a:pathLst>
                <a:path w="26" h="57">
                  <a:moveTo>
                    <a:pt x="0" y="57"/>
                  </a:moveTo>
                  <a:lnTo>
                    <a:pt x="0" y="0"/>
                  </a:lnTo>
                  <a:lnTo>
                    <a:pt x="26" y="0"/>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9" name="Freeform 412"/>
            <p:cNvSpPr>
              <a:spLocks/>
            </p:cNvSpPr>
            <p:nvPr/>
          </p:nvSpPr>
          <p:spPr bwMode="auto">
            <a:xfrm>
              <a:off x="1685" y="3123"/>
              <a:ext cx="26" cy="57"/>
            </a:xfrm>
            <a:custGeom>
              <a:avLst/>
              <a:gdLst>
                <a:gd name="T0" fmla="*/ 0 w 26"/>
                <a:gd name="T1" fmla="*/ 57 h 57"/>
                <a:gd name="T2" fmla="*/ 26 w 26"/>
                <a:gd name="T3" fmla="*/ 0 h 57"/>
                <a:gd name="T4" fmla="*/ 26 w 26"/>
                <a:gd name="T5" fmla="*/ 57 h 57"/>
                <a:gd name="T6" fmla="*/ 0 w 26"/>
                <a:gd name="T7" fmla="*/ 57 h 57"/>
              </a:gdLst>
              <a:ahLst/>
              <a:cxnLst>
                <a:cxn ang="0">
                  <a:pos x="T0" y="T1"/>
                </a:cxn>
                <a:cxn ang="0">
                  <a:pos x="T2" y="T3"/>
                </a:cxn>
                <a:cxn ang="0">
                  <a:pos x="T4" y="T5"/>
                </a:cxn>
                <a:cxn ang="0">
                  <a:pos x="T6" y="T7"/>
                </a:cxn>
              </a:cxnLst>
              <a:rect l="0" t="0" r="r" b="b"/>
              <a:pathLst>
                <a:path w="26" h="57">
                  <a:moveTo>
                    <a:pt x="0" y="57"/>
                  </a:moveTo>
                  <a:lnTo>
                    <a:pt x="26" y="0"/>
                  </a:lnTo>
                  <a:lnTo>
                    <a:pt x="26" y="57"/>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0" name="Freeform 413"/>
            <p:cNvSpPr>
              <a:spLocks/>
            </p:cNvSpPr>
            <p:nvPr/>
          </p:nvSpPr>
          <p:spPr bwMode="auto">
            <a:xfrm>
              <a:off x="1776" y="3028"/>
              <a:ext cx="26" cy="152"/>
            </a:xfrm>
            <a:custGeom>
              <a:avLst/>
              <a:gdLst>
                <a:gd name="T0" fmla="*/ 0 w 26"/>
                <a:gd name="T1" fmla="*/ 152 h 152"/>
                <a:gd name="T2" fmla="*/ 0 w 26"/>
                <a:gd name="T3" fmla="*/ 0 h 152"/>
                <a:gd name="T4" fmla="*/ 26 w 26"/>
                <a:gd name="T5" fmla="*/ 0 h 152"/>
                <a:gd name="T6" fmla="*/ 0 w 26"/>
                <a:gd name="T7" fmla="*/ 152 h 152"/>
              </a:gdLst>
              <a:ahLst/>
              <a:cxnLst>
                <a:cxn ang="0">
                  <a:pos x="T0" y="T1"/>
                </a:cxn>
                <a:cxn ang="0">
                  <a:pos x="T2" y="T3"/>
                </a:cxn>
                <a:cxn ang="0">
                  <a:pos x="T4" y="T5"/>
                </a:cxn>
                <a:cxn ang="0">
                  <a:pos x="T6" y="T7"/>
                </a:cxn>
              </a:cxnLst>
              <a:rect l="0" t="0" r="r" b="b"/>
              <a:pathLst>
                <a:path w="26" h="152">
                  <a:moveTo>
                    <a:pt x="0" y="152"/>
                  </a:moveTo>
                  <a:lnTo>
                    <a:pt x="0" y="0"/>
                  </a:lnTo>
                  <a:lnTo>
                    <a:pt x="26" y="0"/>
                  </a:lnTo>
                  <a:lnTo>
                    <a:pt x="0" y="152"/>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1" name="Freeform 414"/>
            <p:cNvSpPr>
              <a:spLocks/>
            </p:cNvSpPr>
            <p:nvPr/>
          </p:nvSpPr>
          <p:spPr bwMode="auto">
            <a:xfrm>
              <a:off x="1776" y="3028"/>
              <a:ext cx="26" cy="152"/>
            </a:xfrm>
            <a:custGeom>
              <a:avLst/>
              <a:gdLst>
                <a:gd name="T0" fmla="*/ 0 w 26"/>
                <a:gd name="T1" fmla="*/ 152 h 152"/>
                <a:gd name="T2" fmla="*/ 26 w 26"/>
                <a:gd name="T3" fmla="*/ 0 h 152"/>
                <a:gd name="T4" fmla="*/ 26 w 26"/>
                <a:gd name="T5" fmla="*/ 152 h 152"/>
                <a:gd name="T6" fmla="*/ 0 w 26"/>
                <a:gd name="T7" fmla="*/ 152 h 152"/>
              </a:gdLst>
              <a:ahLst/>
              <a:cxnLst>
                <a:cxn ang="0">
                  <a:pos x="T0" y="T1"/>
                </a:cxn>
                <a:cxn ang="0">
                  <a:pos x="T2" y="T3"/>
                </a:cxn>
                <a:cxn ang="0">
                  <a:pos x="T4" y="T5"/>
                </a:cxn>
                <a:cxn ang="0">
                  <a:pos x="T6" y="T7"/>
                </a:cxn>
              </a:cxnLst>
              <a:rect l="0" t="0" r="r" b="b"/>
              <a:pathLst>
                <a:path w="26" h="152">
                  <a:moveTo>
                    <a:pt x="0" y="152"/>
                  </a:moveTo>
                  <a:lnTo>
                    <a:pt x="26" y="0"/>
                  </a:lnTo>
                  <a:lnTo>
                    <a:pt x="26" y="152"/>
                  </a:lnTo>
                  <a:lnTo>
                    <a:pt x="0" y="152"/>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2" name="Freeform 415"/>
            <p:cNvSpPr>
              <a:spLocks/>
            </p:cNvSpPr>
            <p:nvPr/>
          </p:nvSpPr>
          <p:spPr bwMode="auto">
            <a:xfrm>
              <a:off x="1866" y="3104"/>
              <a:ext cx="27" cy="76"/>
            </a:xfrm>
            <a:custGeom>
              <a:avLst/>
              <a:gdLst>
                <a:gd name="T0" fmla="*/ 0 w 27"/>
                <a:gd name="T1" fmla="*/ 76 h 76"/>
                <a:gd name="T2" fmla="*/ 0 w 27"/>
                <a:gd name="T3" fmla="*/ 0 h 76"/>
                <a:gd name="T4" fmla="*/ 27 w 27"/>
                <a:gd name="T5" fmla="*/ 0 h 76"/>
                <a:gd name="T6" fmla="*/ 0 w 27"/>
                <a:gd name="T7" fmla="*/ 76 h 76"/>
              </a:gdLst>
              <a:ahLst/>
              <a:cxnLst>
                <a:cxn ang="0">
                  <a:pos x="T0" y="T1"/>
                </a:cxn>
                <a:cxn ang="0">
                  <a:pos x="T2" y="T3"/>
                </a:cxn>
                <a:cxn ang="0">
                  <a:pos x="T4" y="T5"/>
                </a:cxn>
                <a:cxn ang="0">
                  <a:pos x="T6" y="T7"/>
                </a:cxn>
              </a:cxnLst>
              <a:rect l="0" t="0" r="r" b="b"/>
              <a:pathLst>
                <a:path w="27" h="76">
                  <a:moveTo>
                    <a:pt x="0" y="76"/>
                  </a:moveTo>
                  <a:lnTo>
                    <a:pt x="0" y="0"/>
                  </a:lnTo>
                  <a:lnTo>
                    <a:pt x="27" y="0"/>
                  </a:lnTo>
                  <a:lnTo>
                    <a:pt x="0" y="76"/>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3" name="Freeform 416"/>
            <p:cNvSpPr>
              <a:spLocks/>
            </p:cNvSpPr>
            <p:nvPr/>
          </p:nvSpPr>
          <p:spPr bwMode="auto">
            <a:xfrm>
              <a:off x="1866" y="3104"/>
              <a:ext cx="27" cy="76"/>
            </a:xfrm>
            <a:custGeom>
              <a:avLst/>
              <a:gdLst>
                <a:gd name="T0" fmla="*/ 0 w 27"/>
                <a:gd name="T1" fmla="*/ 76 h 76"/>
                <a:gd name="T2" fmla="*/ 27 w 27"/>
                <a:gd name="T3" fmla="*/ 0 h 76"/>
                <a:gd name="T4" fmla="*/ 27 w 27"/>
                <a:gd name="T5" fmla="*/ 76 h 76"/>
                <a:gd name="T6" fmla="*/ 0 w 27"/>
                <a:gd name="T7" fmla="*/ 76 h 76"/>
              </a:gdLst>
              <a:ahLst/>
              <a:cxnLst>
                <a:cxn ang="0">
                  <a:pos x="T0" y="T1"/>
                </a:cxn>
                <a:cxn ang="0">
                  <a:pos x="T2" y="T3"/>
                </a:cxn>
                <a:cxn ang="0">
                  <a:pos x="T4" y="T5"/>
                </a:cxn>
                <a:cxn ang="0">
                  <a:pos x="T6" y="T7"/>
                </a:cxn>
              </a:cxnLst>
              <a:rect l="0" t="0" r="r" b="b"/>
              <a:pathLst>
                <a:path w="27" h="76">
                  <a:moveTo>
                    <a:pt x="0" y="76"/>
                  </a:moveTo>
                  <a:lnTo>
                    <a:pt x="27" y="0"/>
                  </a:lnTo>
                  <a:lnTo>
                    <a:pt x="27" y="76"/>
                  </a:lnTo>
                  <a:lnTo>
                    <a:pt x="0" y="76"/>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4" name="Freeform 417"/>
            <p:cNvSpPr>
              <a:spLocks/>
            </p:cNvSpPr>
            <p:nvPr/>
          </p:nvSpPr>
          <p:spPr bwMode="auto">
            <a:xfrm>
              <a:off x="1957" y="3123"/>
              <a:ext cx="26" cy="57"/>
            </a:xfrm>
            <a:custGeom>
              <a:avLst/>
              <a:gdLst>
                <a:gd name="T0" fmla="*/ 0 w 26"/>
                <a:gd name="T1" fmla="*/ 57 h 57"/>
                <a:gd name="T2" fmla="*/ 0 w 26"/>
                <a:gd name="T3" fmla="*/ 0 h 57"/>
                <a:gd name="T4" fmla="*/ 26 w 26"/>
                <a:gd name="T5" fmla="*/ 0 h 57"/>
                <a:gd name="T6" fmla="*/ 0 w 26"/>
                <a:gd name="T7" fmla="*/ 57 h 57"/>
              </a:gdLst>
              <a:ahLst/>
              <a:cxnLst>
                <a:cxn ang="0">
                  <a:pos x="T0" y="T1"/>
                </a:cxn>
                <a:cxn ang="0">
                  <a:pos x="T2" y="T3"/>
                </a:cxn>
                <a:cxn ang="0">
                  <a:pos x="T4" y="T5"/>
                </a:cxn>
                <a:cxn ang="0">
                  <a:pos x="T6" y="T7"/>
                </a:cxn>
              </a:cxnLst>
              <a:rect l="0" t="0" r="r" b="b"/>
              <a:pathLst>
                <a:path w="26" h="57">
                  <a:moveTo>
                    <a:pt x="0" y="57"/>
                  </a:moveTo>
                  <a:lnTo>
                    <a:pt x="0" y="0"/>
                  </a:lnTo>
                  <a:lnTo>
                    <a:pt x="26" y="0"/>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5" name="Freeform 418"/>
            <p:cNvSpPr>
              <a:spLocks/>
            </p:cNvSpPr>
            <p:nvPr/>
          </p:nvSpPr>
          <p:spPr bwMode="auto">
            <a:xfrm>
              <a:off x="1957" y="3123"/>
              <a:ext cx="26" cy="57"/>
            </a:xfrm>
            <a:custGeom>
              <a:avLst/>
              <a:gdLst>
                <a:gd name="T0" fmla="*/ 0 w 26"/>
                <a:gd name="T1" fmla="*/ 57 h 57"/>
                <a:gd name="T2" fmla="*/ 26 w 26"/>
                <a:gd name="T3" fmla="*/ 0 h 57"/>
                <a:gd name="T4" fmla="*/ 26 w 26"/>
                <a:gd name="T5" fmla="*/ 57 h 57"/>
                <a:gd name="T6" fmla="*/ 0 w 26"/>
                <a:gd name="T7" fmla="*/ 57 h 57"/>
              </a:gdLst>
              <a:ahLst/>
              <a:cxnLst>
                <a:cxn ang="0">
                  <a:pos x="T0" y="T1"/>
                </a:cxn>
                <a:cxn ang="0">
                  <a:pos x="T2" y="T3"/>
                </a:cxn>
                <a:cxn ang="0">
                  <a:pos x="T4" y="T5"/>
                </a:cxn>
                <a:cxn ang="0">
                  <a:pos x="T6" y="T7"/>
                </a:cxn>
              </a:cxnLst>
              <a:rect l="0" t="0" r="r" b="b"/>
              <a:pathLst>
                <a:path w="26" h="57">
                  <a:moveTo>
                    <a:pt x="0" y="57"/>
                  </a:moveTo>
                  <a:lnTo>
                    <a:pt x="26" y="0"/>
                  </a:lnTo>
                  <a:lnTo>
                    <a:pt x="26" y="57"/>
                  </a:lnTo>
                  <a:lnTo>
                    <a:pt x="0" y="57"/>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6" name="Freeform 419"/>
            <p:cNvSpPr>
              <a:spLocks/>
            </p:cNvSpPr>
            <p:nvPr/>
          </p:nvSpPr>
          <p:spPr bwMode="auto">
            <a:xfrm>
              <a:off x="2139"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7" name="Freeform 420"/>
            <p:cNvSpPr>
              <a:spLocks/>
            </p:cNvSpPr>
            <p:nvPr/>
          </p:nvSpPr>
          <p:spPr bwMode="auto">
            <a:xfrm>
              <a:off x="2139"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8" name="Freeform 421"/>
            <p:cNvSpPr>
              <a:spLocks/>
            </p:cNvSpPr>
            <p:nvPr/>
          </p:nvSpPr>
          <p:spPr bwMode="auto">
            <a:xfrm>
              <a:off x="2229"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9" name="Freeform 422"/>
            <p:cNvSpPr>
              <a:spLocks/>
            </p:cNvSpPr>
            <p:nvPr/>
          </p:nvSpPr>
          <p:spPr bwMode="auto">
            <a:xfrm>
              <a:off x="2229"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0" name="Freeform 423"/>
            <p:cNvSpPr>
              <a:spLocks/>
            </p:cNvSpPr>
            <p:nvPr/>
          </p:nvSpPr>
          <p:spPr bwMode="auto">
            <a:xfrm>
              <a:off x="2320"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1" name="Freeform 424"/>
            <p:cNvSpPr>
              <a:spLocks/>
            </p:cNvSpPr>
            <p:nvPr/>
          </p:nvSpPr>
          <p:spPr bwMode="auto">
            <a:xfrm>
              <a:off x="2320"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2" name="Freeform 425"/>
            <p:cNvSpPr>
              <a:spLocks/>
            </p:cNvSpPr>
            <p:nvPr/>
          </p:nvSpPr>
          <p:spPr bwMode="auto">
            <a:xfrm>
              <a:off x="2411" y="3161"/>
              <a:ext cx="26" cy="19"/>
            </a:xfrm>
            <a:custGeom>
              <a:avLst/>
              <a:gdLst>
                <a:gd name="T0" fmla="*/ 0 w 26"/>
                <a:gd name="T1" fmla="*/ 19 h 19"/>
                <a:gd name="T2" fmla="*/ 0 w 26"/>
                <a:gd name="T3" fmla="*/ 0 h 19"/>
                <a:gd name="T4" fmla="*/ 26 w 26"/>
                <a:gd name="T5" fmla="*/ 0 h 19"/>
                <a:gd name="T6" fmla="*/ 0 w 26"/>
                <a:gd name="T7" fmla="*/ 19 h 19"/>
              </a:gdLst>
              <a:ahLst/>
              <a:cxnLst>
                <a:cxn ang="0">
                  <a:pos x="T0" y="T1"/>
                </a:cxn>
                <a:cxn ang="0">
                  <a:pos x="T2" y="T3"/>
                </a:cxn>
                <a:cxn ang="0">
                  <a:pos x="T4" y="T5"/>
                </a:cxn>
                <a:cxn ang="0">
                  <a:pos x="T6" y="T7"/>
                </a:cxn>
              </a:cxnLst>
              <a:rect l="0" t="0" r="r" b="b"/>
              <a:pathLst>
                <a:path w="26" h="19">
                  <a:moveTo>
                    <a:pt x="0" y="19"/>
                  </a:moveTo>
                  <a:lnTo>
                    <a:pt x="0" y="0"/>
                  </a:lnTo>
                  <a:lnTo>
                    <a:pt x="26" y="0"/>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3" name="Freeform 426"/>
            <p:cNvSpPr>
              <a:spLocks/>
            </p:cNvSpPr>
            <p:nvPr/>
          </p:nvSpPr>
          <p:spPr bwMode="auto">
            <a:xfrm>
              <a:off x="2411" y="3161"/>
              <a:ext cx="26" cy="19"/>
            </a:xfrm>
            <a:custGeom>
              <a:avLst/>
              <a:gdLst>
                <a:gd name="T0" fmla="*/ 0 w 26"/>
                <a:gd name="T1" fmla="*/ 19 h 19"/>
                <a:gd name="T2" fmla="*/ 26 w 26"/>
                <a:gd name="T3" fmla="*/ 0 h 19"/>
                <a:gd name="T4" fmla="*/ 26 w 26"/>
                <a:gd name="T5" fmla="*/ 19 h 19"/>
                <a:gd name="T6" fmla="*/ 0 w 26"/>
                <a:gd name="T7" fmla="*/ 19 h 19"/>
              </a:gdLst>
              <a:ahLst/>
              <a:cxnLst>
                <a:cxn ang="0">
                  <a:pos x="T0" y="T1"/>
                </a:cxn>
                <a:cxn ang="0">
                  <a:pos x="T2" y="T3"/>
                </a:cxn>
                <a:cxn ang="0">
                  <a:pos x="T4" y="T5"/>
                </a:cxn>
                <a:cxn ang="0">
                  <a:pos x="T6" y="T7"/>
                </a:cxn>
              </a:cxnLst>
              <a:rect l="0" t="0" r="r" b="b"/>
              <a:pathLst>
                <a:path w="26" h="19">
                  <a:moveTo>
                    <a:pt x="0" y="19"/>
                  </a:moveTo>
                  <a:lnTo>
                    <a:pt x="26" y="0"/>
                  </a:lnTo>
                  <a:lnTo>
                    <a:pt x="26" y="19"/>
                  </a:lnTo>
                  <a:lnTo>
                    <a:pt x="0" y="19"/>
                  </a:lnTo>
                  <a:close/>
                </a:path>
              </a:pathLst>
            </a:custGeom>
            <a:solidFill>
              <a:srgbClr val="D953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4" name="Rectangle 427"/>
            <p:cNvSpPr>
              <a:spLocks noChangeArrowheads="1"/>
            </p:cNvSpPr>
            <p:nvPr/>
          </p:nvSpPr>
          <p:spPr bwMode="auto">
            <a:xfrm>
              <a:off x="687"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Rectangle 428"/>
            <p:cNvSpPr>
              <a:spLocks noChangeArrowheads="1"/>
            </p:cNvSpPr>
            <p:nvPr/>
          </p:nvSpPr>
          <p:spPr bwMode="auto">
            <a:xfrm>
              <a:off x="778"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Rectangle 429"/>
            <p:cNvSpPr>
              <a:spLocks noChangeArrowheads="1"/>
            </p:cNvSpPr>
            <p:nvPr/>
          </p:nvSpPr>
          <p:spPr bwMode="auto">
            <a:xfrm>
              <a:off x="869"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Rectangle 430"/>
            <p:cNvSpPr>
              <a:spLocks noChangeArrowheads="1"/>
            </p:cNvSpPr>
            <p:nvPr/>
          </p:nvSpPr>
          <p:spPr bwMode="auto">
            <a:xfrm>
              <a:off x="959" y="3123"/>
              <a:ext cx="26" cy="57"/>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Rectangle 431"/>
            <p:cNvSpPr>
              <a:spLocks noChangeArrowheads="1"/>
            </p:cNvSpPr>
            <p:nvPr/>
          </p:nvSpPr>
          <p:spPr bwMode="auto">
            <a:xfrm>
              <a:off x="1050" y="3123"/>
              <a:ext cx="26" cy="57"/>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Rectangle 432"/>
            <p:cNvSpPr>
              <a:spLocks noChangeArrowheads="1"/>
            </p:cNvSpPr>
            <p:nvPr/>
          </p:nvSpPr>
          <p:spPr bwMode="auto">
            <a:xfrm>
              <a:off x="1141" y="2953"/>
              <a:ext cx="26" cy="227"/>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Rectangle 433"/>
            <p:cNvSpPr>
              <a:spLocks noChangeArrowheads="1"/>
            </p:cNvSpPr>
            <p:nvPr/>
          </p:nvSpPr>
          <p:spPr bwMode="auto">
            <a:xfrm>
              <a:off x="1232" y="2896"/>
              <a:ext cx="26" cy="284"/>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Rectangle 434"/>
            <p:cNvSpPr>
              <a:spLocks noChangeArrowheads="1"/>
            </p:cNvSpPr>
            <p:nvPr/>
          </p:nvSpPr>
          <p:spPr bwMode="auto">
            <a:xfrm>
              <a:off x="1322" y="2896"/>
              <a:ext cx="26" cy="284"/>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Rectangle 435"/>
            <p:cNvSpPr>
              <a:spLocks noChangeArrowheads="1"/>
            </p:cNvSpPr>
            <p:nvPr/>
          </p:nvSpPr>
          <p:spPr bwMode="auto">
            <a:xfrm>
              <a:off x="1413" y="2991"/>
              <a:ext cx="26" cy="18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Rectangle 436"/>
            <p:cNvSpPr>
              <a:spLocks noChangeArrowheads="1"/>
            </p:cNvSpPr>
            <p:nvPr/>
          </p:nvSpPr>
          <p:spPr bwMode="auto">
            <a:xfrm>
              <a:off x="1504" y="2915"/>
              <a:ext cx="26" cy="265"/>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Rectangle 437"/>
            <p:cNvSpPr>
              <a:spLocks noChangeArrowheads="1"/>
            </p:cNvSpPr>
            <p:nvPr/>
          </p:nvSpPr>
          <p:spPr bwMode="auto">
            <a:xfrm>
              <a:off x="1594" y="3066"/>
              <a:ext cx="26" cy="114"/>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Rectangle 438"/>
            <p:cNvSpPr>
              <a:spLocks noChangeArrowheads="1"/>
            </p:cNvSpPr>
            <p:nvPr/>
          </p:nvSpPr>
          <p:spPr bwMode="auto">
            <a:xfrm>
              <a:off x="1685" y="3123"/>
              <a:ext cx="26" cy="57"/>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Rectangle 439"/>
            <p:cNvSpPr>
              <a:spLocks noChangeArrowheads="1"/>
            </p:cNvSpPr>
            <p:nvPr/>
          </p:nvSpPr>
          <p:spPr bwMode="auto">
            <a:xfrm>
              <a:off x="1776" y="3028"/>
              <a:ext cx="26" cy="152"/>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Rectangle 440"/>
            <p:cNvSpPr>
              <a:spLocks noChangeArrowheads="1"/>
            </p:cNvSpPr>
            <p:nvPr/>
          </p:nvSpPr>
          <p:spPr bwMode="auto">
            <a:xfrm>
              <a:off x="1866" y="3104"/>
              <a:ext cx="27" cy="76"/>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8" name="Rectangle 441"/>
            <p:cNvSpPr>
              <a:spLocks noChangeArrowheads="1"/>
            </p:cNvSpPr>
            <p:nvPr/>
          </p:nvSpPr>
          <p:spPr bwMode="auto">
            <a:xfrm>
              <a:off x="1957" y="3123"/>
              <a:ext cx="26" cy="57"/>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Rectangle 442"/>
            <p:cNvSpPr>
              <a:spLocks noChangeArrowheads="1"/>
            </p:cNvSpPr>
            <p:nvPr/>
          </p:nvSpPr>
          <p:spPr bwMode="auto">
            <a:xfrm>
              <a:off x="2048" y="3180"/>
              <a:ext cx="26" cy="1"/>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0" name="Rectangle 443"/>
            <p:cNvSpPr>
              <a:spLocks noChangeArrowheads="1"/>
            </p:cNvSpPr>
            <p:nvPr/>
          </p:nvSpPr>
          <p:spPr bwMode="auto">
            <a:xfrm>
              <a:off x="2139"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Rectangle 444"/>
            <p:cNvSpPr>
              <a:spLocks noChangeArrowheads="1"/>
            </p:cNvSpPr>
            <p:nvPr/>
          </p:nvSpPr>
          <p:spPr bwMode="auto">
            <a:xfrm>
              <a:off x="2229"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2" name="Rectangle 445"/>
            <p:cNvSpPr>
              <a:spLocks noChangeArrowheads="1"/>
            </p:cNvSpPr>
            <p:nvPr/>
          </p:nvSpPr>
          <p:spPr bwMode="auto">
            <a:xfrm>
              <a:off x="2320"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Rectangle 446"/>
            <p:cNvSpPr>
              <a:spLocks noChangeArrowheads="1"/>
            </p:cNvSpPr>
            <p:nvPr/>
          </p:nvSpPr>
          <p:spPr bwMode="auto">
            <a:xfrm>
              <a:off x="2411" y="3161"/>
              <a:ext cx="26" cy="19"/>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139621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Dictionary</a:t>
            </a:r>
            <a:endParaRPr lang="en-US" b="1" dirty="0"/>
          </a:p>
        </p:txBody>
      </p:sp>
      <p:pic>
        <p:nvPicPr>
          <p:cNvPr id="4099" name="Picture 3"/>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31761" t="12462" r="31918" b="30751"/>
          <a:stretch/>
        </p:blipFill>
        <p:spPr bwMode="auto">
          <a:xfrm>
            <a:off x="1447800" y="2514600"/>
            <a:ext cx="269029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9246" t="16576" r="29245" b="35327"/>
          <a:stretch/>
        </p:blipFill>
        <p:spPr bwMode="auto">
          <a:xfrm>
            <a:off x="4953000" y="2514600"/>
            <a:ext cx="2705100" cy="267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438400" y="2133600"/>
            <a:ext cx="788229" cy="369332"/>
          </a:xfrm>
          <a:prstGeom prst="rect">
            <a:avLst/>
          </a:prstGeom>
          <a:noFill/>
        </p:spPr>
        <p:txBody>
          <a:bodyPr wrap="none" rtlCol="0">
            <a:spAutoFit/>
          </a:bodyPr>
          <a:lstStyle/>
          <a:p>
            <a:r>
              <a:rPr lang="en-US" dirty="0" smtClean="0"/>
              <a:t>sparse</a:t>
            </a:r>
            <a:endParaRPr lang="en-US" dirty="0"/>
          </a:p>
        </p:txBody>
      </p:sp>
      <p:sp>
        <p:nvSpPr>
          <p:cNvPr id="10" name="TextBox 9"/>
          <p:cNvSpPr txBox="1"/>
          <p:nvPr/>
        </p:nvSpPr>
        <p:spPr>
          <a:xfrm>
            <a:off x="5410200" y="2133600"/>
            <a:ext cx="1829347" cy="369332"/>
          </a:xfrm>
          <a:prstGeom prst="rect">
            <a:avLst/>
          </a:prstGeom>
          <a:noFill/>
        </p:spPr>
        <p:txBody>
          <a:bodyPr wrap="none" rtlCol="0">
            <a:spAutoFit/>
          </a:bodyPr>
          <a:lstStyle/>
          <a:p>
            <a:r>
              <a:rPr lang="en-US" dirty="0" smtClean="0"/>
              <a:t>Sparse + low rank</a:t>
            </a:r>
            <a:endParaRPr lang="en-US" dirty="0"/>
          </a:p>
        </p:txBody>
      </p:sp>
      <p:cxnSp>
        <p:nvCxnSpPr>
          <p:cNvPr id="7" name="Straight Connector 6"/>
          <p:cNvCxnSpPr/>
          <p:nvPr/>
        </p:nvCxnSpPr>
        <p:spPr>
          <a:xfrm>
            <a:off x="4495800" y="1981200"/>
            <a:ext cx="0" cy="3810000"/>
          </a:xfrm>
          <a:prstGeom prst="line">
            <a:avLst/>
          </a:prstGeom>
          <a:ln>
            <a:solidFill>
              <a:srgbClr val="FF0000"/>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877325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Window Detection Results</a:t>
            </a:r>
            <a:endParaRPr lang="en-US" b="1" dirty="0"/>
          </a:p>
        </p:txBody>
      </p:sp>
      <p:pic>
        <p:nvPicPr>
          <p:cNvPr id="5134" name="Picture 1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724400" y="2590800"/>
            <a:ext cx="4114800" cy="268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5" name="Picture 1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04800" y="2583447"/>
            <a:ext cx="4038600" cy="2902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752600" y="2127250"/>
            <a:ext cx="788229" cy="369332"/>
          </a:xfrm>
          <a:prstGeom prst="rect">
            <a:avLst/>
          </a:prstGeom>
          <a:noFill/>
        </p:spPr>
        <p:txBody>
          <a:bodyPr wrap="none" rtlCol="0">
            <a:spAutoFit/>
          </a:bodyPr>
          <a:lstStyle/>
          <a:p>
            <a:r>
              <a:rPr lang="en-US" dirty="0" smtClean="0"/>
              <a:t>sparse</a:t>
            </a:r>
            <a:endParaRPr lang="en-US" dirty="0"/>
          </a:p>
        </p:txBody>
      </p:sp>
      <p:sp>
        <p:nvSpPr>
          <p:cNvPr id="20" name="TextBox 19"/>
          <p:cNvSpPr txBox="1"/>
          <p:nvPr/>
        </p:nvSpPr>
        <p:spPr>
          <a:xfrm>
            <a:off x="6019800" y="2075418"/>
            <a:ext cx="1829347" cy="369332"/>
          </a:xfrm>
          <a:prstGeom prst="rect">
            <a:avLst/>
          </a:prstGeom>
          <a:noFill/>
        </p:spPr>
        <p:txBody>
          <a:bodyPr wrap="none" rtlCol="0">
            <a:spAutoFit/>
          </a:bodyPr>
          <a:lstStyle/>
          <a:p>
            <a:r>
              <a:rPr lang="en-US" dirty="0" smtClean="0"/>
              <a:t>Sparse + low rank</a:t>
            </a:r>
            <a:endParaRPr lang="en-US" dirty="0"/>
          </a:p>
        </p:txBody>
      </p:sp>
      <p:cxnSp>
        <p:nvCxnSpPr>
          <p:cNvPr id="6" name="Straight Connector 5"/>
          <p:cNvCxnSpPr/>
          <p:nvPr/>
        </p:nvCxnSpPr>
        <p:spPr>
          <a:xfrm>
            <a:off x="4495800" y="1981200"/>
            <a:ext cx="0" cy="3810000"/>
          </a:xfrm>
          <a:prstGeom prst="line">
            <a:avLst/>
          </a:prstGeom>
          <a:ln>
            <a:solidFill>
              <a:srgbClr val="FF0000"/>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9156794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Stroke Extraction</a:t>
            </a:r>
            <a:endParaRPr lang="en-US" b="1"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95800" y="1828800"/>
            <a:ext cx="4517221" cy="406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descr="\\gmsv-strgcon-01\Lama\FastFlexibleCSC\datasets\Images\drawings_0\Artist_0 (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479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msv-strgcon-01\Lama\FastFlexibleCSC\datasets\Images\drawings_0\Artist_0 (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052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gmsv-strgcon-01\Lama\FastFlexibleCSC\datasets\Images\drawings_0\Artist_0 (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50" y="228992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gmsv-strgcon-01\Lama\FastFlexibleCSC\datasets\Images\drawings_0\Artist_0 (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9052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descr="\\gmsv-strgcon-01\Lama\FastFlexibleCSC\datasets\Images\drawings_0\Artist_0 (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28992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gmsv-strgcon-01\Lama\FastFlexibleCSC\datasets\Images\drawings_0\Artist_0 (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556" y="3905250"/>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6286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Stroke Extraction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063" y="1828800"/>
            <a:ext cx="4579843" cy="412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descr="\\gmsv-strgcon-01\Lama\FastFlexibleCSC\datasets\Images\drawings_6\Artist_6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2147047"/>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gmsv-strgcon-01\Lama\FastFlexibleCSC\datasets\Images\drawings_6\Artist_6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057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gmsv-strgcon-01\Lama\FastFlexibleCSC\datasets\Images\drawings_6\Artist_6 (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50" y="22288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gmsv-strgcon-01\Lama\FastFlexibleCSC\datasets\Images\drawings_6\Artist_6 (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046" y="3810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5" name="Picture 7" descr="\\gmsv-strgcon-01\Lama\FastFlexibleCSC\datasets\Images\drawings_6\Artist_6 (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172" y="37562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gmsv-strgcon-01\Lama\FastFlexibleCSC\datasets\Images\drawings_6\Artist_6 (1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2147047"/>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066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Sketch Reconstruction</a:t>
            </a:r>
            <a:endParaRPr lang="en-US" b="1" dirty="0"/>
          </a:p>
        </p:txBody>
      </p:sp>
      <p:pic>
        <p:nvPicPr>
          <p:cNvPr id="10" name="out2.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5750" y="1600200"/>
            <a:ext cx="6034088" cy="4525963"/>
          </a:xfrm>
        </p:spPr>
      </p:pic>
    </p:spTree>
    <p:extLst>
      <p:ext uri="{BB962C8B-B14F-4D97-AF65-F5344CB8AC3E}">
        <p14:creationId xmlns:p14="http://schemas.microsoft.com/office/powerpoint/2010/main" val="29623321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306098" y="2512219"/>
            <a:ext cx="1685285" cy="1370478"/>
            <a:chOff x="144779" y="2834048"/>
            <a:chExt cx="2737184" cy="2195152"/>
          </a:xfrm>
        </p:grpSpPr>
        <p:sp>
          <p:nvSpPr>
            <p:cNvPr id="32" name="Rectangle 31"/>
            <p:cNvSpPr/>
            <p:nvPr/>
          </p:nvSpPr>
          <p:spPr>
            <a:xfrm>
              <a:off x="144779" y="2834048"/>
              <a:ext cx="1365729" cy="2187532"/>
            </a:xfrm>
            <a:prstGeom prst="rect">
              <a:avLst/>
            </a:prstGeom>
            <a:pattFill prst="ltVert">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16234" y="2841668"/>
              <a:ext cx="1365729" cy="2187532"/>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152400"/>
            <a:ext cx="8229600" cy="1143000"/>
          </a:xfrm>
        </p:spPr>
        <p:txBody>
          <a:bodyPr>
            <a:normAutofit fontScale="90000"/>
          </a:bodyPr>
          <a:lstStyle/>
          <a:p>
            <a:r>
              <a:rPr lang="en-US" b="1" dirty="0" smtClean="0"/>
              <a:t>Convolutional Based Representation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24001"/>
                <a:ext cx="8229600" cy="4724400"/>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x</m:t>
                      </m:r>
                      <m:r>
                        <a:rPr lang="en-US" b="0" i="0" smtClean="0">
                          <a:latin typeface="Cambria Math"/>
                        </a:rPr>
                        <m:t>=</m:t>
                      </m:r>
                      <m:sSub>
                        <m:sSubPr>
                          <m:ctrlPr>
                            <a:rPr lang="en-US" i="1" smtClean="0">
                              <a:latin typeface="Cambria Math"/>
                            </a:rPr>
                          </m:ctrlPr>
                        </m:sSubPr>
                        <m:e>
                          <m:r>
                            <m:rPr>
                              <m:sty m:val="p"/>
                            </m:rPr>
                            <a:rPr lang="en-US" b="0" i="0" smtClean="0">
                              <a:latin typeface="Cambria Math"/>
                            </a:rPr>
                            <m:t>d</m:t>
                          </m:r>
                        </m:e>
                        <m:sub>
                          <m:r>
                            <a:rPr lang="en-US" b="0" i="0" smtClean="0">
                              <a:latin typeface="Cambria Math"/>
                            </a:rPr>
                            <m:t>1</m:t>
                          </m:r>
                        </m:sub>
                      </m:sSub>
                      <m:r>
                        <a:rPr lang="en-US" b="0" i="0" smtClean="0">
                          <a:latin typeface="Cambria Math"/>
                        </a:rPr>
                        <m:t>∗</m:t>
                      </m:r>
                      <m:sSub>
                        <m:sSubPr>
                          <m:ctrlPr>
                            <a:rPr lang="en-US" b="0" i="1" smtClean="0">
                              <a:latin typeface="Cambria Math"/>
                            </a:rPr>
                          </m:ctrlPr>
                        </m:sSubPr>
                        <m:e>
                          <m:r>
                            <m:rPr>
                              <m:sty m:val="p"/>
                            </m:rPr>
                            <a:rPr lang="en-US" b="0" i="0" smtClean="0">
                              <a:latin typeface="Cambria Math"/>
                            </a:rPr>
                            <m:t>z</m:t>
                          </m:r>
                        </m:e>
                        <m:sub>
                          <m:r>
                            <a:rPr lang="en-US" b="0" i="0" smtClean="0">
                              <a:latin typeface="Cambria Math"/>
                            </a:rPr>
                            <m:t>1</m:t>
                          </m:r>
                        </m:sub>
                      </m:sSub>
                      <m:r>
                        <a:rPr lang="en-US" b="0" i="0" smtClean="0">
                          <a:latin typeface="Cambria Math"/>
                        </a:rPr>
                        <m:t>+</m:t>
                      </m:r>
                      <m:sSub>
                        <m:sSubPr>
                          <m:ctrlPr>
                            <a:rPr lang="en-US" b="0" i="1" smtClean="0">
                              <a:latin typeface="Cambria Math"/>
                            </a:rPr>
                          </m:ctrlPr>
                        </m:sSubPr>
                        <m:e>
                          <m:r>
                            <m:rPr>
                              <m:sty m:val="p"/>
                            </m:rPr>
                            <a:rPr lang="en-US" b="0" i="0" smtClean="0">
                              <a:latin typeface="Cambria Math"/>
                            </a:rPr>
                            <m:t>d</m:t>
                          </m:r>
                        </m:e>
                        <m:sub>
                          <m:r>
                            <a:rPr lang="en-US" b="0" i="0" smtClean="0">
                              <a:latin typeface="Cambria Math"/>
                            </a:rPr>
                            <m:t>2</m:t>
                          </m:r>
                        </m:sub>
                      </m:sSub>
                      <m:r>
                        <a:rPr lang="en-US" b="0" i="0" smtClean="0">
                          <a:latin typeface="Cambria Math"/>
                        </a:rPr>
                        <m:t>∗</m:t>
                      </m:r>
                      <m:sSub>
                        <m:sSubPr>
                          <m:ctrlPr>
                            <a:rPr lang="en-US" b="0" i="1" smtClean="0">
                              <a:latin typeface="Cambria Math"/>
                            </a:rPr>
                          </m:ctrlPr>
                        </m:sSubPr>
                        <m:e>
                          <m:r>
                            <m:rPr>
                              <m:sty m:val="p"/>
                            </m:rPr>
                            <a:rPr lang="en-US" b="0" i="0" smtClean="0">
                              <a:latin typeface="Cambria Math"/>
                            </a:rPr>
                            <m:t>z</m:t>
                          </m:r>
                        </m:e>
                        <m:sub>
                          <m:r>
                            <a:rPr lang="en-US" b="0" i="0" smtClean="0">
                              <a:latin typeface="Cambria Math"/>
                            </a:rPr>
                            <m:t>2</m:t>
                          </m:r>
                        </m:sub>
                      </m:sSub>
                    </m:oMath>
                  </m:oMathPara>
                </a14:m>
                <a:endParaRPr lang="en-US" b="0" dirty="0" smtClean="0">
                  <a:latin typeface="Cambria Math"/>
                </a:endParaRPr>
              </a:p>
              <a:p>
                <a:pPr marL="0" indent="0">
                  <a:buNone/>
                </a:pPr>
                <a:endParaRPr lang="en-US" dirty="0" smtClean="0">
                  <a:latin typeface="Cambria Math"/>
                </a:endParaRPr>
              </a:p>
              <a:p>
                <a:pPr marL="0" indent="0">
                  <a:buNone/>
                </a:pPr>
                <a:endParaRPr lang="en-US" dirty="0" smtClean="0">
                  <a:latin typeface="Cambria Math"/>
                </a:endParaRPr>
              </a:p>
              <a:p>
                <a:pPr marL="0" indent="0">
                  <a:buNone/>
                </a:pPr>
                <a:endParaRPr lang="en-US" dirty="0">
                  <a:latin typeface="Cambria Math"/>
                </a:endParaRPr>
              </a:p>
              <a:p>
                <a:pPr marL="0" indent="0">
                  <a:buNone/>
                </a:pPr>
                <a:endParaRPr lang="en-US" dirty="0" smtClean="0">
                  <a:latin typeface="Cambria Math"/>
                </a:endParaRPr>
              </a:p>
              <a:p>
                <a:pPr marL="0" indent="0">
                  <a:buNone/>
                </a:pPr>
                <a:r>
                  <a:rPr lang="en-US" dirty="0" smtClean="0">
                    <a:latin typeface="Cambria Math"/>
                  </a:rPr>
                  <a:t>In general,</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a:rPr>
                        <m:t>𝐱</m:t>
                      </m:r>
                      <m:r>
                        <a:rPr lang="en-US" b="0" i="1" smtClean="0">
                          <a:latin typeface="Cambria Math"/>
                        </a:rPr>
                        <m:t>=</m:t>
                      </m:r>
                      <m:nary>
                        <m:naryPr>
                          <m:chr m:val="∑"/>
                          <m:ctrlPr>
                            <a:rPr lang="en-US" b="0" i="1" smtClean="0">
                              <a:latin typeface="Cambria Math"/>
                            </a:rPr>
                          </m:ctrlPr>
                        </m:naryPr>
                        <m:sub>
                          <m:r>
                            <m:rPr>
                              <m:brk m:alnAt="23"/>
                            </m:rPr>
                            <a:rPr lang="en-US" b="0" i="1" smtClean="0">
                              <a:latin typeface="Cambria Math"/>
                            </a:rPr>
                            <m:t>𝑘</m:t>
                          </m:r>
                          <m:r>
                            <a:rPr lang="en-US" b="0" i="1" smtClean="0">
                              <a:latin typeface="Cambria Math"/>
                            </a:rPr>
                            <m:t>=1</m:t>
                          </m:r>
                        </m:sub>
                        <m:sup>
                          <m:r>
                            <a:rPr lang="en-US" b="0" i="1" smtClean="0">
                              <a:latin typeface="Cambria Math"/>
                            </a:rPr>
                            <m:t>𝐾</m:t>
                          </m:r>
                        </m:sup>
                        <m:e>
                          <m:sSub>
                            <m:sSubPr>
                              <m:ctrlPr>
                                <a:rPr lang="en-US" b="0" i="1" smtClean="0">
                                  <a:latin typeface="Cambria Math"/>
                                </a:rPr>
                              </m:ctrlPr>
                            </m:sSubPr>
                            <m:e>
                              <m:r>
                                <a:rPr lang="en-US" b="1" i="0" smtClean="0">
                                  <a:latin typeface="Cambria Math"/>
                                </a:rPr>
                                <m:t>𝐝</m:t>
                              </m:r>
                            </m:e>
                            <m:sub>
                              <m:r>
                                <a:rPr lang="en-US" b="0" i="1" smtClean="0">
                                  <a:latin typeface="Cambria Math"/>
                                </a:rPr>
                                <m:t>𝑘</m:t>
                              </m:r>
                            </m:sub>
                          </m:sSub>
                          <m:r>
                            <a:rPr lang="en-US" b="0" i="1" smtClean="0">
                              <a:latin typeface="Cambria Math"/>
                            </a:rPr>
                            <m:t>∗</m:t>
                          </m:r>
                          <m:sSub>
                            <m:sSubPr>
                              <m:ctrlPr>
                                <a:rPr lang="en-US" b="0" i="1" smtClean="0">
                                  <a:latin typeface="Cambria Math"/>
                                </a:rPr>
                              </m:ctrlPr>
                            </m:sSubPr>
                            <m:e>
                              <m:r>
                                <a:rPr lang="en-US" b="1" i="0" smtClean="0">
                                  <a:latin typeface="Cambria Math"/>
                                </a:rPr>
                                <m:t>𝐳</m:t>
                              </m:r>
                            </m:e>
                            <m:sub>
                              <m:r>
                                <a:rPr lang="en-US" b="0" i="1" smtClean="0">
                                  <a:latin typeface="Cambria Math"/>
                                </a:rPr>
                                <m:t>𝑘</m:t>
                              </m:r>
                            </m:sub>
                          </m:sSub>
                        </m:e>
                      </m:nary>
                      <m:r>
                        <a:rPr lang="en-US" b="0" i="1" smtClean="0">
                          <a:latin typeface="Cambria Math"/>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24001"/>
                <a:ext cx="8229600" cy="4724400"/>
              </a:xfrm>
              <a:blipFill rotWithShape="1">
                <a:blip r:embed="rId3"/>
                <a:stretch>
                  <a:fillRect l="-1852"/>
                </a:stretch>
              </a:blipFill>
            </p:spPr>
            <p:txBody>
              <a:bodyPr/>
              <a:lstStyle/>
              <a:p>
                <a:r>
                  <a:rPr lang="en-US">
                    <a:noFill/>
                  </a:rPr>
                  <a:t> </a:t>
                </a:r>
              </a:p>
            </p:txBody>
          </p:sp>
        </mc:Fallback>
      </mc:AlternateContent>
      <p:sp>
        <p:nvSpPr>
          <p:cNvPr id="15" name="Plus 14"/>
          <p:cNvSpPr/>
          <p:nvPr/>
        </p:nvSpPr>
        <p:spPr>
          <a:xfrm>
            <a:off x="2872078" y="2957268"/>
            <a:ext cx="466114" cy="485140"/>
          </a:xfrm>
          <a:prstGeom prst="mathPlus">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Equal 18"/>
          <p:cNvSpPr/>
          <p:nvPr/>
        </p:nvSpPr>
        <p:spPr>
          <a:xfrm>
            <a:off x="5486400" y="2957081"/>
            <a:ext cx="466114" cy="485140"/>
          </a:xfrm>
          <a:prstGeom prst="mathEqual">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 name="Group 3"/>
          <p:cNvGrpSpPr/>
          <p:nvPr/>
        </p:nvGrpSpPr>
        <p:grpSpPr>
          <a:xfrm>
            <a:off x="838200" y="2515722"/>
            <a:ext cx="1685286" cy="1357917"/>
            <a:chOff x="-133105" y="2495354"/>
            <a:chExt cx="2751842" cy="2153405"/>
          </a:xfrm>
        </p:grpSpPr>
        <p:sp>
          <p:nvSpPr>
            <p:cNvPr id="24" name="Rectangle 23"/>
            <p:cNvSpPr/>
            <p:nvPr/>
          </p:nvSpPr>
          <p:spPr>
            <a:xfrm>
              <a:off x="1336421" y="2496178"/>
              <a:ext cx="1282316" cy="2152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80887" y="2496177"/>
              <a:ext cx="55534" cy="2152581"/>
            </a:xfrm>
            <a:prstGeom prst="rect">
              <a:avLst/>
            </a:prstGeom>
            <a:pattFill prst="ltVert">
              <a:fgClr>
                <a:schemeClr val="tx1">
                  <a:lumMod val="95000"/>
                  <a:lumOff val="5000"/>
                </a:schemeClr>
              </a:fgClr>
              <a:bgClr>
                <a:schemeClr val="tx1">
                  <a:lumMod val="50000"/>
                  <a:lumOff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25353" y="2495354"/>
              <a:ext cx="55534" cy="2152581"/>
            </a:xfrm>
            <a:prstGeom prst="rect">
              <a:avLst/>
            </a:prstGeom>
            <a:pattFill prst="ltVert">
              <a:fgClr>
                <a:schemeClr val="tx1">
                  <a:lumMod val="75000"/>
                  <a:lumOff val="2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3105" y="2495958"/>
              <a:ext cx="1358458" cy="2152581"/>
            </a:xfrm>
            <a:prstGeom prst="rect">
              <a:avLst/>
            </a:prstGeom>
            <a:pattFill prst="ltVert">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3657600" y="2505899"/>
            <a:ext cx="788646" cy="13856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32283" y="2506430"/>
            <a:ext cx="34315" cy="1385601"/>
          </a:xfrm>
          <a:prstGeom prst="rect">
            <a:avLst/>
          </a:prstGeom>
          <a:pattFill prst="ltHorz">
            <a:fgClr>
              <a:schemeClr val="tx1">
                <a:lumMod val="85000"/>
                <a:lumOff val="15000"/>
              </a:schemeClr>
            </a:fgClr>
            <a:bgClr>
              <a:schemeClr val="tx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64665" y="2505899"/>
            <a:ext cx="34315" cy="1385601"/>
          </a:xfrm>
          <a:prstGeom prst="rect">
            <a:avLst/>
          </a:prstGeom>
          <a:pattFill prst="ltHorz">
            <a:fgClr>
              <a:schemeClr val="tx1">
                <a:lumMod val="85000"/>
                <a:lumOff val="15000"/>
              </a:schemeClr>
            </a:fgClr>
            <a:bgClr>
              <a:schemeClr val="bg1">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499000" y="2502885"/>
            <a:ext cx="843886" cy="1388614"/>
          </a:xfrm>
          <a:prstGeom prst="rect">
            <a:avLst/>
          </a:prstGeom>
          <a:pattFill prst="ltHorz">
            <a:fgClr>
              <a:schemeClr val="tx1">
                <a:lumMod val="85000"/>
                <a:lumOff val="1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86600" y="2499210"/>
            <a:ext cx="102004" cy="1385601"/>
          </a:xfrm>
          <a:prstGeom prst="rect">
            <a:avLst/>
          </a:prstGeom>
          <a:pattFill prst="smGrid">
            <a:fgClr>
              <a:schemeClr val="tx1">
                <a:lumMod val="50000"/>
                <a:lumOff val="5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23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1" dirty="0" smtClean="0"/>
              <a:t>Thank You</a:t>
            </a:r>
            <a:endParaRPr lang="en-US" b="1" dirty="0"/>
          </a:p>
        </p:txBody>
      </p:sp>
    </p:spTree>
    <p:extLst>
      <p:ext uri="{BB962C8B-B14F-4D97-AF65-F5344CB8AC3E}">
        <p14:creationId xmlns:p14="http://schemas.microsoft.com/office/powerpoint/2010/main" val="1573637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smtClean="0"/>
              <a:t>Convolutional Coding</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371600"/>
                <a:ext cx="8229600" cy="2057400"/>
              </a:xfrm>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a:rPr>
                          </m:ctrlPr>
                        </m:funcPr>
                        <m:fName>
                          <m:limLow>
                            <m:limLowPr>
                              <m:ctrlPr>
                                <a:rPr lang="en-US" i="1" smtClean="0">
                                  <a:latin typeface="Cambria Math"/>
                                </a:rPr>
                              </m:ctrlPr>
                            </m:limLowPr>
                            <m:e>
                              <m:r>
                                <m:rPr>
                                  <m:sty m:val="p"/>
                                </m:rPr>
                                <a:rPr lang="en-US" b="0" i="0" smtClean="0">
                                  <a:latin typeface="Cambria Math"/>
                                </a:rPr>
                                <m:t>arg</m:t>
                              </m:r>
                              <m:r>
                                <m:rPr>
                                  <m:sty m:val="p"/>
                                </m:rPr>
                                <a:rPr lang="en-US" i="0" smtClean="0">
                                  <a:latin typeface="Cambria Math"/>
                                </a:rPr>
                                <m:t>min</m:t>
                              </m:r>
                            </m:e>
                            <m:lim>
                              <m:sSub>
                                <m:sSubPr>
                                  <m:ctrlPr>
                                    <a:rPr lang="en-US" b="1" i="1" smtClean="0">
                                      <a:latin typeface="Cambria Math"/>
                                    </a:rPr>
                                  </m:ctrlPr>
                                </m:sSubPr>
                                <m:e>
                                  <m:r>
                                    <a:rPr lang="en-US" b="1" i="0" smtClean="0">
                                      <a:latin typeface="Cambria Math"/>
                                    </a:rPr>
                                    <m:t>𝐝</m:t>
                                  </m:r>
                                </m:e>
                                <m:sub>
                                  <m:r>
                                    <a:rPr lang="en-US" b="0" i="0" smtClean="0">
                                      <a:latin typeface="Cambria Math"/>
                                    </a:rPr>
                                    <m:t>1</m:t>
                                  </m:r>
                                  <m:r>
                                    <a:rPr lang="en-US" b="1" i="0" smtClean="0">
                                      <a:latin typeface="Cambria Math"/>
                                    </a:rPr>
                                    <m:t>,…</m:t>
                                  </m:r>
                                  <m:r>
                                    <a:rPr lang="en-US" b="0" i="0" smtClean="0">
                                      <a:latin typeface="Cambria Math"/>
                                    </a:rPr>
                                    <m:t>,</m:t>
                                  </m:r>
                                  <m:r>
                                    <m:rPr>
                                      <m:sty m:val="p"/>
                                    </m:rPr>
                                    <a:rPr lang="en-US" b="0" i="0" smtClean="0">
                                      <a:latin typeface="Cambria Math"/>
                                    </a:rPr>
                                    <m:t>K</m:t>
                                  </m:r>
                                </m:sub>
                              </m:sSub>
                              <m:r>
                                <a:rPr lang="en-US" b="0" i="1" smtClean="0">
                                  <a:latin typeface="Cambria Math"/>
                                </a:rPr>
                                <m:t>,</m:t>
                              </m:r>
                              <m:sSub>
                                <m:sSubPr>
                                  <m:ctrlPr>
                                    <a:rPr lang="en-US" b="1" i="1" smtClean="0">
                                      <a:latin typeface="Cambria Math"/>
                                    </a:rPr>
                                  </m:ctrlPr>
                                </m:sSubPr>
                                <m:e>
                                  <m:r>
                                    <a:rPr lang="en-US" b="1" i="0" smtClean="0">
                                      <a:latin typeface="Cambria Math"/>
                                    </a:rPr>
                                    <m:t>𝐳</m:t>
                                  </m:r>
                                </m:e>
                                <m:sub>
                                  <m:r>
                                    <a:rPr lang="en-US" b="0" i="0" smtClean="0">
                                      <a:latin typeface="Cambria Math"/>
                                    </a:rPr>
                                    <m:t>1</m:t>
                                  </m:r>
                                  <m:r>
                                    <a:rPr lang="en-US" b="1" i="0" smtClean="0">
                                      <a:latin typeface="Cambria Math"/>
                                    </a:rPr>
                                    <m:t>,…,</m:t>
                                  </m:r>
                                  <m:r>
                                    <a:rPr lang="en-US" b="1" i="0" smtClean="0">
                                      <a:latin typeface="Cambria Math"/>
                                    </a:rPr>
                                    <m:t>𝐊</m:t>
                                  </m:r>
                                </m:sub>
                              </m:sSub>
                            </m:lim>
                          </m:limLow>
                        </m:fName>
                        <m:e>
                          <m:f>
                            <m:fPr>
                              <m:ctrlPr>
                                <a:rPr lang="en-US" b="0" i="1" smtClean="0">
                                  <a:latin typeface="Cambria Math"/>
                                </a:rPr>
                              </m:ctrlPr>
                            </m:fPr>
                            <m:num>
                              <m:r>
                                <a:rPr lang="en-US" b="0" i="1" smtClean="0">
                                  <a:latin typeface="Cambria Math"/>
                                </a:rPr>
                                <m:t>1</m:t>
                              </m:r>
                            </m:num>
                            <m:den>
                              <m:r>
                                <a:rPr lang="en-US" b="0" i="1" smtClean="0">
                                  <a:latin typeface="Cambria Math"/>
                                </a:rPr>
                                <m:t>2</m:t>
                              </m:r>
                            </m:den>
                          </m:f>
                          <m:sSubSup>
                            <m:sSubSupPr>
                              <m:ctrlPr>
                                <a:rPr lang="en-US" b="0" i="1" smtClean="0">
                                  <a:latin typeface="Cambria Math"/>
                                </a:rPr>
                              </m:ctrlPr>
                            </m:sSubSupPr>
                            <m:e>
                              <m:d>
                                <m:dPr>
                                  <m:begChr m:val="‖"/>
                                  <m:endChr m:val="‖"/>
                                  <m:ctrlPr>
                                    <a:rPr lang="en-US" b="0" i="1" smtClean="0">
                                      <a:latin typeface="Cambria Math"/>
                                    </a:rPr>
                                  </m:ctrlPr>
                                </m:dPr>
                                <m:e>
                                  <m:r>
                                    <a:rPr lang="en-US" b="1" i="0" smtClean="0">
                                      <a:latin typeface="Cambria Math"/>
                                    </a:rPr>
                                    <m:t>𝐱</m:t>
                                  </m:r>
                                  <m:r>
                                    <a:rPr lang="en-US" b="0" i="1" smtClean="0">
                                      <a:latin typeface="Cambria Math"/>
                                    </a:rPr>
                                    <m:t>−</m:t>
                                  </m:r>
                                  <m:nary>
                                    <m:naryPr>
                                      <m:chr m:val="∑"/>
                                      <m:ctrlPr>
                                        <a:rPr lang="en-US" b="0" i="1" smtClean="0">
                                          <a:latin typeface="Cambria Math"/>
                                        </a:rPr>
                                      </m:ctrlPr>
                                    </m:naryPr>
                                    <m:sub>
                                      <m:r>
                                        <m:rPr>
                                          <m:brk m:alnAt="23"/>
                                        </m:rPr>
                                        <a:rPr lang="en-US" b="0" i="1" smtClean="0">
                                          <a:latin typeface="Cambria Math"/>
                                        </a:rPr>
                                        <m:t>𝑘</m:t>
                                      </m:r>
                                      <m:r>
                                        <a:rPr lang="en-US" b="0" i="1" smtClean="0">
                                          <a:latin typeface="Cambria Math"/>
                                        </a:rPr>
                                        <m:t>=1</m:t>
                                      </m:r>
                                    </m:sub>
                                    <m:sup>
                                      <m:r>
                                        <a:rPr lang="en-US" b="0" i="1" smtClean="0">
                                          <a:latin typeface="Cambria Math"/>
                                        </a:rPr>
                                        <m:t>𝐾</m:t>
                                      </m:r>
                                    </m:sup>
                                    <m:e>
                                      <m:sSub>
                                        <m:sSubPr>
                                          <m:ctrlPr>
                                            <a:rPr lang="en-US" b="0" i="1" smtClean="0">
                                              <a:latin typeface="Cambria Math"/>
                                            </a:rPr>
                                          </m:ctrlPr>
                                        </m:sSubPr>
                                        <m:e>
                                          <m:r>
                                            <a:rPr lang="en-US" b="1" i="0" smtClean="0">
                                              <a:latin typeface="Cambria Math"/>
                                            </a:rPr>
                                            <m:t>𝐝</m:t>
                                          </m:r>
                                        </m:e>
                                        <m:sub>
                                          <m:r>
                                            <a:rPr lang="en-US" b="0" i="1" smtClean="0">
                                              <a:latin typeface="Cambria Math"/>
                                            </a:rPr>
                                            <m:t>𝑘</m:t>
                                          </m:r>
                                        </m:sub>
                                      </m:sSub>
                                      <m:r>
                                        <a:rPr lang="en-US" b="0" i="1" smtClean="0">
                                          <a:latin typeface="Cambria Math"/>
                                        </a:rPr>
                                        <m:t>∗</m:t>
                                      </m:r>
                                      <m:sSub>
                                        <m:sSubPr>
                                          <m:ctrlPr>
                                            <a:rPr lang="en-US" b="0" i="1" smtClean="0">
                                              <a:latin typeface="Cambria Math"/>
                                            </a:rPr>
                                          </m:ctrlPr>
                                        </m:sSubPr>
                                        <m:e>
                                          <m:r>
                                            <a:rPr lang="en-US" b="1" i="0" smtClean="0">
                                              <a:latin typeface="Cambria Math"/>
                                            </a:rPr>
                                            <m:t>𝐳</m:t>
                                          </m:r>
                                        </m:e>
                                        <m:sub>
                                          <m:r>
                                            <a:rPr lang="en-US" b="0" i="1" smtClean="0">
                                              <a:latin typeface="Cambria Math"/>
                                            </a:rPr>
                                            <m:t>𝑘</m:t>
                                          </m:r>
                                        </m:sub>
                                      </m:sSub>
                                    </m:e>
                                  </m:nary>
                                </m:e>
                              </m:d>
                            </m:e>
                            <m:sub>
                              <m:r>
                                <a:rPr lang="en-US" b="0" i="1" smtClean="0">
                                  <a:latin typeface="Cambria Math"/>
                                </a:rPr>
                                <m:t>2</m:t>
                              </m:r>
                            </m:sub>
                            <m:sup>
                              <m:r>
                                <a:rPr lang="en-US" b="0" i="1" smtClean="0">
                                  <a:latin typeface="Cambria Math"/>
                                </a:rPr>
                                <m:t>2</m:t>
                              </m:r>
                            </m:sup>
                          </m:sSubSup>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371600"/>
                <a:ext cx="8229600" cy="2057400"/>
              </a:xfr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025285" y="5246132"/>
                <a:ext cx="3537315"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d>
                            <m:dPr>
                              <m:begChr m:val="‖"/>
                              <m:endChr m:val="‖"/>
                              <m:ctrlPr>
                                <a:rPr lang="en-US" sz="2400" i="1" smtClean="0">
                                  <a:latin typeface="Cambria Math"/>
                                </a:rPr>
                              </m:ctrlPr>
                            </m:dPr>
                            <m:e>
                              <m:r>
                                <a:rPr lang="en-US" sz="2400" b="1" i="0" smtClean="0">
                                  <a:latin typeface="Cambria Math"/>
                                </a:rPr>
                                <m:t>𝐚</m:t>
                              </m:r>
                              <m:r>
                                <a:rPr lang="en-US" sz="2400" b="0" i="1" smtClean="0">
                                  <a:latin typeface="Cambria Math"/>
                                </a:rPr>
                                <m:t>−</m:t>
                              </m:r>
                              <m:r>
                                <a:rPr lang="en-US" sz="2400" b="1" i="0" smtClean="0">
                                  <a:latin typeface="Cambria Math"/>
                                </a:rPr>
                                <m:t>𝐛</m:t>
                              </m:r>
                            </m:e>
                          </m:d>
                        </m:e>
                        <m:sub>
                          <m:r>
                            <a:rPr lang="en-US" sz="2400" b="0" i="1" smtClean="0">
                              <a:latin typeface="Cambria Math"/>
                            </a:rPr>
                            <m:t>2</m:t>
                          </m:r>
                        </m:sub>
                        <m:sup>
                          <m:r>
                            <a:rPr lang="en-US" sz="2400" b="0" i="1" smtClean="0">
                              <a:latin typeface="Cambria Math"/>
                            </a:rPr>
                            <m:t>2</m:t>
                          </m:r>
                        </m:sup>
                      </m:sSubSup>
                      <m:r>
                        <a:rPr lang="en-US" sz="2400" b="0" i="1" smtClean="0">
                          <a:latin typeface="Cambria Math"/>
                        </a:rPr>
                        <m:t>=</m:t>
                      </m:r>
                      <m:nary>
                        <m:naryPr>
                          <m:chr m:val="∑"/>
                          <m:ctrlPr>
                            <a:rPr lang="en-US" sz="2400" b="0" i="1" smtClean="0">
                              <a:latin typeface="Cambria Math"/>
                            </a:rPr>
                          </m:ctrlPr>
                        </m:naryPr>
                        <m:sub>
                          <m:r>
                            <m:rPr>
                              <m:brk m:alnAt="23"/>
                            </m:rPr>
                            <a:rPr lang="en-US" sz="2400" b="0" i="1" smtClean="0">
                              <a:latin typeface="Cambria Math"/>
                            </a:rPr>
                            <m:t>𝑖</m:t>
                          </m:r>
                          <m:r>
                            <a:rPr lang="en-US" sz="2400" b="0" i="1" smtClean="0">
                              <a:latin typeface="Cambria Math"/>
                            </a:rPr>
                            <m:t>=1</m:t>
                          </m:r>
                        </m:sub>
                        <m:sup>
                          <m:r>
                            <a:rPr lang="en-US" sz="2400" b="0" i="1" smtClean="0">
                              <a:latin typeface="Cambria Math"/>
                            </a:rPr>
                            <m:t>𝑛</m:t>
                          </m:r>
                        </m:sup>
                        <m:e>
                          <m:sSup>
                            <m:sSupPr>
                              <m:ctrlPr>
                                <a:rPr lang="en-US" sz="2400" b="0" i="1" smtClean="0">
                                  <a:latin typeface="Cambria Math"/>
                                </a:rPr>
                              </m:ctrlPr>
                            </m:sSupPr>
                            <m:e>
                              <m:d>
                                <m:dPr>
                                  <m:ctrlPr>
                                    <a:rPr lang="en-US" sz="2400" b="0" i="1" smtClean="0">
                                      <a:latin typeface="Cambria Math"/>
                                    </a:rPr>
                                  </m:ctrlPr>
                                </m:dPr>
                                <m:e>
                                  <m:sSub>
                                    <m:sSubPr>
                                      <m:ctrlPr>
                                        <a:rPr lang="en-US" sz="2400" b="0" i="1" smtClean="0">
                                          <a:latin typeface="Cambria Math"/>
                                        </a:rPr>
                                      </m:ctrlPr>
                                    </m:sSubPr>
                                    <m:e>
                                      <m:r>
                                        <m:rPr>
                                          <m:sty m:val="p"/>
                                        </m:rPr>
                                        <a:rPr lang="en-US" sz="2400" b="0" i="0" smtClean="0">
                                          <a:latin typeface="Cambria Math"/>
                                        </a:rPr>
                                        <m:t>a</m:t>
                                      </m:r>
                                    </m:e>
                                    <m:sub>
                                      <m:r>
                                        <a:rPr lang="en-US" sz="2400" b="0" i="1" smtClean="0">
                                          <a:latin typeface="Cambria Math"/>
                                        </a:rPr>
                                        <m:t>𝑖</m:t>
                                      </m:r>
                                    </m:sub>
                                  </m:sSub>
                                  <m:r>
                                    <a:rPr lang="en-US" sz="2400" b="0" i="1" smtClean="0">
                                      <a:latin typeface="Cambria Math"/>
                                    </a:rPr>
                                    <m:t>−</m:t>
                                  </m:r>
                                  <m:sSub>
                                    <m:sSubPr>
                                      <m:ctrlPr>
                                        <a:rPr lang="en-US" sz="2400" b="0" i="1" smtClean="0">
                                          <a:latin typeface="Cambria Math"/>
                                        </a:rPr>
                                      </m:ctrlPr>
                                    </m:sSubPr>
                                    <m:e>
                                      <m:r>
                                        <m:rPr>
                                          <m:sty m:val="p"/>
                                        </m:rPr>
                                        <a:rPr lang="en-US" sz="2400" b="0" i="0" smtClean="0">
                                          <a:latin typeface="Cambria Math"/>
                                        </a:rPr>
                                        <m:t>b</m:t>
                                      </m:r>
                                    </m:e>
                                    <m:sub>
                                      <m:r>
                                        <a:rPr lang="en-US" sz="2400" b="0" i="1" smtClean="0">
                                          <a:latin typeface="Cambria Math"/>
                                        </a:rPr>
                                        <m:t>𝑖</m:t>
                                      </m:r>
                                    </m:sub>
                                  </m:sSub>
                                </m:e>
                              </m:d>
                            </m:e>
                            <m:sup>
                              <m:r>
                                <a:rPr lang="en-US" sz="2400" b="0" i="1" smtClean="0">
                                  <a:latin typeface="Cambria Math"/>
                                </a:rPr>
                                <m:t>2</m:t>
                              </m:r>
                            </m:sup>
                          </m:sSup>
                        </m:e>
                      </m:nary>
                    </m:oMath>
                  </m:oMathPara>
                </a14:m>
                <a:endParaRPr lang="en-US" sz="2400" b="1" i="0" dirty="0" smtClean="0">
                  <a:latin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25285" y="5246132"/>
                <a:ext cx="3537315" cy="110055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54497" y="3821668"/>
                <a:ext cx="1823448" cy="369332"/>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smtClean="0">
                    <a:solidFill>
                      <a:schemeClr val="tx1"/>
                    </a:solidFill>
                  </a:rPr>
                  <a:t>Data Term </a:t>
                </a:r>
                <a14:m>
                  <m:oMath xmlns:m="http://schemas.openxmlformats.org/officeDocument/2006/math">
                    <m:r>
                      <a:rPr lang="en-US">
                        <a:solidFill>
                          <a:schemeClr val="tx1"/>
                        </a:solidFill>
                        <a:latin typeface="Cambria Math"/>
                      </a:rPr>
                      <m:t>∈</m:t>
                    </m:r>
                    <m:sSup>
                      <m:sSupPr>
                        <m:ctrlPr>
                          <a:rPr lang="en-US" i="1">
                            <a:solidFill>
                              <a:schemeClr val="tx1"/>
                            </a:solidFill>
                            <a:latin typeface="Cambria Math"/>
                          </a:rPr>
                        </m:ctrlPr>
                      </m:sSupPr>
                      <m:e>
                        <m:r>
                          <a:rPr lang="en-US">
                            <a:solidFill>
                              <a:schemeClr val="tx1"/>
                            </a:solidFill>
                            <a:latin typeface="Cambria Math"/>
                          </a:rPr>
                          <m:t>𝑅</m:t>
                        </m:r>
                      </m:e>
                      <m:sup>
                        <m:r>
                          <a:rPr lang="en-US">
                            <a:solidFill>
                              <a:schemeClr val="tx1"/>
                            </a:solidFill>
                            <a:latin typeface="Cambria Math"/>
                          </a:rPr>
                          <m:t>𝐷</m:t>
                        </m:r>
                      </m:sup>
                    </m:sSup>
                  </m:oMath>
                </a14:m>
                <a:endParaRPr lang="en-US"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54497" y="3821668"/>
                <a:ext cx="1823448" cy="369332"/>
              </a:xfrm>
              <a:prstGeom prst="rect">
                <a:avLst/>
              </a:prstGeom>
              <a:blipFill rotWithShape="1">
                <a:blip r:embed="rId4"/>
                <a:stretch>
                  <a:fillRect l="-3010" t="-8197" b="-24590"/>
                </a:stretch>
              </a:blipFill>
              <a:ln>
                <a:noFill/>
              </a:ln>
            </p:spPr>
            <p:txBody>
              <a:bodyPr/>
              <a:lstStyle/>
              <a:p>
                <a:r>
                  <a:rPr lang="en-US">
                    <a:noFill/>
                  </a:rPr>
                  <a:t> </a:t>
                </a:r>
              </a:p>
            </p:txBody>
          </p:sp>
        </mc:Fallback>
      </mc:AlternateContent>
      <p:cxnSp>
        <p:nvCxnSpPr>
          <p:cNvPr id="6" name="Straight Arrow Connector 5"/>
          <p:cNvCxnSpPr>
            <a:stCxn id="5" idx="0"/>
          </p:cNvCxnSpPr>
          <p:nvPr/>
        </p:nvCxnSpPr>
        <p:spPr>
          <a:xfrm flipV="1">
            <a:off x="1866221" y="2526268"/>
            <a:ext cx="2400979" cy="129540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5872011" y="5602704"/>
                <a:ext cx="11383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0" dirty="0" smtClean="0">
                          <a:latin typeface="Cambria Math"/>
                        </a:rPr>
                        <m:t>𝐚</m:t>
                      </m:r>
                      <m:r>
                        <a:rPr lang="en-US" b="0" i="1" dirty="0" smtClean="0">
                          <a:latin typeface="Cambria Math"/>
                        </a:rPr>
                        <m:t>,</m:t>
                      </m:r>
                      <m:r>
                        <a:rPr lang="en-US" b="1" i="0" dirty="0" smtClean="0">
                          <a:latin typeface="Cambria Math"/>
                        </a:rPr>
                        <m:t>𝐛</m:t>
                      </m:r>
                      <m:r>
                        <a:rPr lang="en-US" b="0" i="1" dirty="0" smtClean="0">
                          <a:latin typeface="Cambria Math"/>
                        </a:rPr>
                        <m:t>∈</m:t>
                      </m:r>
                      <m:sSup>
                        <m:sSupPr>
                          <m:ctrlPr>
                            <a:rPr lang="en-US" b="0" i="1" dirty="0" smtClean="0">
                              <a:latin typeface="Cambria Math"/>
                            </a:rPr>
                          </m:ctrlPr>
                        </m:sSupPr>
                        <m:e>
                          <m:r>
                            <a:rPr lang="en-US" b="0" i="1" dirty="0" smtClean="0">
                              <a:latin typeface="Cambria Math"/>
                            </a:rPr>
                            <m:t>𝑅</m:t>
                          </m:r>
                        </m:e>
                        <m:sup>
                          <m:r>
                            <a:rPr lang="en-US" b="0" i="1" dirty="0" smtClean="0">
                              <a:latin typeface="Cambria Math"/>
                            </a:rPr>
                            <m:t>𝑛</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872011" y="5602704"/>
                <a:ext cx="1138389"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981200" y="4800600"/>
                <a:ext cx="5410200" cy="369332"/>
              </a:xfrm>
              <a:prstGeom prst="rect">
                <a:avLst/>
              </a:prstGeom>
            </p:spPr>
            <p:txBody>
              <a:bodyPr wrap="square">
                <a:spAutoFit/>
              </a:bodyPr>
              <a:lstStyle/>
              <a:p>
                <a:r>
                  <a:rPr lang="en-US" dirty="0" smtClean="0"/>
                  <a:t>Minimize the square of the </a:t>
                </a:r>
                <a14:m>
                  <m:oMath xmlns:m="http://schemas.openxmlformats.org/officeDocument/2006/math">
                    <m:sSub>
                      <m:sSubPr>
                        <m:ctrlPr>
                          <a:rPr lang="en-US" b="0" i="1" smtClean="0">
                            <a:latin typeface="Cambria Math"/>
                          </a:rPr>
                        </m:ctrlPr>
                      </m:sSubPr>
                      <m:e>
                        <m:r>
                          <a:rPr lang="en-US" b="0" i="1" smtClean="0">
                            <a:latin typeface="Cambria Math"/>
                          </a:rPr>
                          <m:t>𝐿</m:t>
                        </m:r>
                      </m:e>
                      <m:sub>
                        <m:r>
                          <a:rPr lang="en-US" b="0" i="1" smtClean="0">
                            <a:latin typeface="Cambria Math"/>
                          </a:rPr>
                          <m:t>2</m:t>
                        </m:r>
                      </m:sub>
                    </m:sSub>
                  </m:oMath>
                </a14:m>
                <a:r>
                  <a:rPr lang="en-US" dirty="0" smtClean="0"/>
                  <a:t> norm of the difference</a:t>
                </a:r>
              </a:p>
            </p:txBody>
          </p:sp>
        </mc:Choice>
        <mc:Fallback xmlns="">
          <p:sp>
            <p:nvSpPr>
              <p:cNvPr id="12" name="Rectangle 11"/>
              <p:cNvSpPr>
                <a:spLocks noRot="1" noChangeAspect="1" noMove="1" noResize="1" noEditPoints="1" noAdjustHandles="1" noChangeArrowheads="1" noChangeShapeType="1" noTextEdit="1"/>
              </p:cNvSpPr>
              <p:nvPr/>
            </p:nvSpPr>
            <p:spPr>
              <a:xfrm>
                <a:off x="1981200" y="4800600"/>
                <a:ext cx="5410200" cy="369332"/>
              </a:xfrm>
              <a:prstGeom prst="rect">
                <a:avLst/>
              </a:prstGeom>
              <a:blipFill rotWithShape="1">
                <a:blip r:embed="rId6"/>
                <a:stretch>
                  <a:fillRect l="-901" t="-8333" b="-25000"/>
                </a:stretch>
              </a:blipFill>
            </p:spPr>
            <p:txBody>
              <a:bodyPr/>
              <a:lstStyle/>
              <a:p>
                <a:r>
                  <a:rPr lang="en-US">
                    <a:noFill/>
                  </a:rPr>
                  <a:t> </a:t>
                </a:r>
              </a:p>
            </p:txBody>
          </p:sp>
        </mc:Fallback>
      </mc:AlternateContent>
      <p:cxnSp>
        <p:nvCxnSpPr>
          <p:cNvPr id="14" name="Straight Arrow Connector 13"/>
          <p:cNvCxnSpPr>
            <a:stCxn id="15" idx="0"/>
          </p:cNvCxnSpPr>
          <p:nvPr/>
        </p:nvCxnSpPr>
        <p:spPr>
          <a:xfrm flipV="1">
            <a:off x="4657555" y="2521330"/>
            <a:ext cx="1000555" cy="1295400"/>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066710" y="3816730"/>
                <a:ext cx="3181690" cy="374270"/>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smtClean="0">
                    <a:solidFill>
                      <a:schemeClr val="tx1"/>
                    </a:solidFill>
                  </a:rPr>
                  <a:t>Convolutional K</a:t>
                </a:r>
                <a14:m>
                  <m:oMath xmlns:m="http://schemas.openxmlformats.org/officeDocument/2006/math">
                    <m:r>
                      <a:rPr lang="en-US" b="1" i="0" smtClean="0">
                        <a:solidFill>
                          <a:schemeClr val="tx1"/>
                        </a:solidFill>
                        <a:latin typeface="Cambria Math"/>
                      </a:rPr>
                      <m:t>𝐞𝐫𝐧𝐞𝐥</m:t>
                    </m:r>
                    <m:r>
                      <a:rPr lang="en-US">
                        <a:solidFill>
                          <a:schemeClr val="tx1"/>
                        </a:solidFill>
                        <a:latin typeface="Cambria Math"/>
                      </a:rPr>
                      <m:t>∈</m:t>
                    </m:r>
                    <m:sSup>
                      <m:sSupPr>
                        <m:ctrlPr>
                          <a:rPr lang="en-US" i="1">
                            <a:solidFill>
                              <a:schemeClr val="tx1"/>
                            </a:solidFill>
                            <a:latin typeface="Cambria Math"/>
                          </a:rPr>
                        </m:ctrlPr>
                      </m:sSupPr>
                      <m:e>
                        <m:r>
                          <a:rPr lang="en-US">
                            <a:solidFill>
                              <a:schemeClr val="tx1"/>
                            </a:solidFill>
                            <a:latin typeface="Cambria Math"/>
                          </a:rPr>
                          <m:t>𝑅</m:t>
                        </m:r>
                      </m:e>
                      <m:sup>
                        <m:r>
                          <a:rPr lang="en-US" b="1" i="0" smtClean="0">
                            <a:solidFill>
                              <a:schemeClr val="tx1"/>
                            </a:solidFill>
                            <a:latin typeface="Cambria Math"/>
                          </a:rPr>
                          <m:t>𝐌</m:t>
                        </m:r>
                      </m:sup>
                    </m:sSup>
                  </m:oMath>
                </a14:m>
                <a:endParaRPr lang="en-US"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066710" y="3816730"/>
                <a:ext cx="3181690" cy="374270"/>
              </a:xfrm>
              <a:prstGeom prst="rect">
                <a:avLst/>
              </a:prstGeom>
              <a:blipFill rotWithShape="1">
                <a:blip r:embed="rId7"/>
                <a:stretch>
                  <a:fillRect l="-1533" t="-6452" b="-24194"/>
                </a:stretch>
              </a:blipFill>
              <a:ln>
                <a:noFill/>
              </a:ln>
            </p:spPr>
            <p:txBody>
              <a:bodyPr/>
              <a:lstStyle/>
              <a:p>
                <a:r>
                  <a:rPr lang="en-US">
                    <a:noFill/>
                  </a:rPr>
                  <a:t> </a:t>
                </a:r>
              </a:p>
            </p:txBody>
          </p:sp>
        </mc:Fallback>
      </mc:AlternateContent>
      <p:cxnSp>
        <p:nvCxnSpPr>
          <p:cNvPr id="17" name="Straight Arrow Connector 16"/>
          <p:cNvCxnSpPr/>
          <p:nvPr/>
        </p:nvCxnSpPr>
        <p:spPr>
          <a:xfrm flipH="1" flipV="1">
            <a:off x="6486955" y="2530641"/>
            <a:ext cx="752045" cy="1203158"/>
          </a:xfrm>
          <a:prstGeom prst="straightConnector1">
            <a:avLst/>
          </a:prstGeom>
          <a:ln>
            <a:solidFill>
              <a:srgbClr val="FF0000"/>
            </a:solidFill>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6343310" y="3816730"/>
                <a:ext cx="2343490" cy="374270"/>
              </a:xfrm>
              <a:prstGeom prst="rect">
                <a:avLst/>
              </a:prstGeom>
              <a:noFill/>
              <a:ln>
                <a:noFill/>
              </a:ln>
            </p:spPr>
            <p:txBody>
              <a:bodyPr wrap="square" rtlCol="0">
                <a:spAutoFit/>
              </a:bodyPr>
              <a:lstStyle>
                <a:defPPr>
                  <a:defRPr lang="en-US"/>
                </a:defPPr>
                <a:lvl1pPr>
                  <a:defRPr b="1">
                    <a:solidFill>
                      <a:srgbClr val="00B0F0"/>
                    </a:solidFill>
                  </a:defRPr>
                </a:lvl1pPr>
              </a:lstStyle>
              <a:p>
                <a:r>
                  <a:rPr lang="en-US" dirty="0" smtClean="0">
                    <a:solidFill>
                      <a:schemeClr val="tx1"/>
                    </a:solidFill>
                  </a:rPr>
                  <a:t>F</a:t>
                </a:r>
                <a14:m>
                  <m:oMath xmlns:m="http://schemas.openxmlformats.org/officeDocument/2006/math">
                    <m:r>
                      <a:rPr lang="en-US" b="1" i="0" smtClean="0">
                        <a:solidFill>
                          <a:schemeClr val="tx1"/>
                        </a:solidFill>
                        <a:latin typeface="Cambria Math"/>
                      </a:rPr>
                      <m:t>𝐞𝐚𝐭𝐮𝐫𝐞</m:t>
                    </m:r>
                    <m:r>
                      <a:rPr lang="en-US" b="1" i="0" smtClean="0">
                        <a:solidFill>
                          <a:schemeClr val="tx1"/>
                        </a:solidFill>
                        <a:latin typeface="Cambria Math"/>
                      </a:rPr>
                      <m:t> </m:t>
                    </m:r>
                    <m:r>
                      <a:rPr lang="en-US" b="1" i="0" smtClean="0">
                        <a:solidFill>
                          <a:schemeClr val="tx1"/>
                        </a:solidFill>
                        <a:latin typeface="Cambria Math"/>
                      </a:rPr>
                      <m:t>𝐌𝐚𝐩</m:t>
                    </m:r>
                    <m:r>
                      <a:rPr lang="en-US">
                        <a:solidFill>
                          <a:schemeClr val="tx1"/>
                        </a:solidFill>
                        <a:latin typeface="Cambria Math"/>
                      </a:rPr>
                      <m:t>∈</m:t>
                    </m:r>
                    <m:sSup>
                      <m:sSupPr>
                        <m:ctrlPr>
                          <a:rPr lang="en-US" i="1">
                            <a:solidFill>
                              <a:schemeClr val="tx1"/>
                            </a:solidFill>
                            <a:latin typeface="Cambria Math"/>
                          </a:rPr>
                        </m:ctrlPr>
                      </m:sSupPr>
                      <m:e>
                        <m:r>
                          <a:rPr lang="en-US">
                            <a:solidFill>
                              <a:schemeClr val="tx1"/>
                            </a:solidFill>
                            <a:latin typeface="Cambria Math"/>
                          </a:rPr>
                          <m:t>𝑅</m:t>
                        </m:r>
                      </m:e>
                      <m:sup>
                        <m:r>
                          <a:rPr lang="en-US" b="1" i="0" smtClean="0">
                            <a:solidFill>
                              <a:schemeClr val="tx1"/>
                            </a:solidFill>
                            <a:latin typeface="Cambria Math"/>
                          </a:rPr>
                          <m:t>𝐃</m:t>
                        </m:r>
                      </m:sup>
                    </m:sSup>
                  </m:oMath>
                </a14:m>
                <a:endParaRPr lang="en-US"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343310" y="3816730"/>
                <a:ext cx="2343490" cy="374270"/>
              </a:xfrm>
              <a:prstGeom prst="rect">
                <a:avLst/>
              </a:prstGeom>
              <a:blipFill rotWithShape="1">
                <a:blip r:embed="rId8"/>
                <a:stretch>
                  <a:fillRect l="-2344" t="-6452" b="-2419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93360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6766898" y="5105400"/>
            <a:ext cx="1989221" cy="114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52400"/>
            <a:ext cx="8229600" cy="1143000"/>
          </a:xfrm>
        </p:spPr>
        <p:txBody>
          <a:bodyPr/>
          <a:lstStyle/>
          <a:p>
            <a:r>
              <a:rPr lang="en-US" b="1" dirty="0" smtClean="0"/>
              <a:t>Sparse Prior on Feature Maps</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3733800"/>
                <a:ext cx="8229600" cy="2590800"/>
              </a:xfrm>
            </p:spPr>
            <p:txBody>
              <a:bodyPr>
                <a:normAutofit/>
              </a:bodyPr>
              <a:lstStyle/>
              <a:p>
                <a:r>
                  <a:rPr lang="en-US" dirty="0" smtClean="0"/>
                  <a:t>Adding a prior on feature maps </a:t>
                </a:r>
              </a:p>
              <a:p>
                <a:endParaRPr lang="en-US" dirty="0" smtClean="0"/>
              </a:p>
              <a:p>
                <a14:m>
                  <m:oMath xmlns:m="http://schemas.openxmlformats.org/officeDocument/2006/math">
                    <m:sSub>
                      <m:sSubPr>
                        <m:ctrlPr>
                          <a:rPr lang="en-US" b="0" i="1" smtClean="0">
                            <a:latin typeface="Cambria Math"/>
                          </a:rPr>
                        </m:ctrlPr>
                      </m:sSubPr>
                      <m:e>
                        <m:r>
                          <a:rPr lang="en-US" b="0" i="1" smtClean="0">
                            <a:latin typeface="Cambria Math"/>
                          </a:rPr>
                          <m:t>𝐿</m:t>
                        </m:r>
                      </m:e>
                      <m:sub>
                        <m:r>
                          <a:rPr lang="en-US" b="0" i="1" smtClean="0">
                            <a:latin typeface="Cambria Math"/>
                          </a:rPr>
                          <m:t>1</m:t>
                        </m:r>
                      </m:sub>
                    </m:sSub>
                  </m:oMath>
                </a14:m>
                <a:r>
                  <a:rPr lang="en-US" dirty="0" smtClean="0"/>
                  <a:t> norm as a convex approximation</a:t>
                </a:r>
              </a:p>
              <a:p>
                <a:pPr marL="0" indent="0">
                  <a:buNone/>
                </a:pPr>
                <a:r>
                  <a:rPr lang="en-US" dirty="0" smtClean="0"/>
                  <a:t> for </a:t>
                </a:r>
                <a14:m>
                  <m:oMath xmlns:m="http://schemas.openxmlformats.org/officeDocument/2006/math">
                    <m:sSub>
                      <m:sSubPr>
                        <m:ctrlPr>
                          <a:rPr lang="en-US" b="0" i="1" smtClean="0">
                            <a:latin typeface="Cambria Math"/>
                          </a:rPr>
                        </m:ctrlPr>
                      </m:sSubPr>
                      <m:e>
                        <m:r>
                          <a:rPr lang="en-US" b="0" i="1" smtClean="0">
                            <a:latin typeface="Cambria Math"/>
                          </a:rPr>
                          <m:t>𝐿</m:t>
                        </m:r>
                      </m:e>
                      <m:sub>
                        <m:r>
                          <a:rPr lang="en-US" b="0" i="1" smtClean="0">
                            <a:latin typeface="Cambria Math"/>
                          </a:rPr>
                          <m:t>0</m:t>
                        </m:r>
                      </m:sub>
                    </m:sSub>
                  </m:oMath>
                </a14:m>
                <a:r>
                  <a:rPr lang="en-US" dirty="0" smtClean="0"/>
                  <a:t> norm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3733800"/>
                <a:ext cx="8229600" cy="2590800"/>
              </a:xfrm>
              <a:blipFill rotWithShape="1">
                <a:blip r:embed="rId2"/>
                <a:stretch>
                  <a:fillRect l="-1704" t="-3059"/>
                </a:stretch>
              </a:blipFill>
            </p:spPr>
            <p:txBody>
              <a:bodyPr/>
              <a:lstStyle/>
              <a:p>
                <a:r>
                  <a:rPr lang="en-US">
                    <a:noFill/>
                  </a:rPr>
                  <a:t> </a:t>
                </a:r>
              </a:p>
            </p:txBody>
          </p:sp>
        </mc:Fallback>
      </mc:AlternateContent>
      <p:sp>
        <p:nvSpPr>
          <p:cNvPr id="5" name="Rectangle 4"/>
          <p:cNvSpPr/>
          <p:nvPr/>
        </p:nvSpPr>
        <p:spPr>
          <a:xfrm>
            <a:off x="6766898" y="3352799"/>
            <a:ext cx="1989221" cy="1524001"/>
          </a:xfrm>
          <a:prstGeom prst="rect">
            <a:avLst/>
          </a:prstGeom>
          <a: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rcRect/>
            <a:stretch>
              <a:fillRect r="-39645"/>
            </a:stretch>
          </a:blipFill>
        </p:spPr>
        <p:style>
          <a:lnRef idx="0">
            <a:schemeClr val="dk1">
              <a:hueOff val="0"/>
              <a:satOff val="0"/>
              <a:lumOff val="0"/>
              <a:alphaOff val="0"/>
            </a:schemeClr>
          </a:lnRef>
          <a:fillRef idx="1">
            <a:scrgbClr r="0" g="0" b="0"/>
          </a:fillRef>
          <a:effectRef idx="0">
            <a:schemeClr val="accent5">
              <a:tint val="55000"/>
              <a:hueOff val="0"/>
              <a:satOff val="0"/>
              <a:lumOff val="0"/>
              <a:alphaOff val="0"/>
            </a:schemeClr>
          </a:effectRef>
          <a:fontRef idx="minor">
            <a:schemeClr val="dk1">
              <a:hueOff val="0"/>
              <a:satOff val="0"/>
              <a:lumOff val="0"/>
              <a:alphaOff val="0"/>
            </a:schemeClr>
          </a:fontRef>
        </p:style>
      </p:sp>
      <p:sp>
        <p:nvSpPr>
          <p:cNvPr id="6" name="AutoShape 2" descr="https://qph.is.quoracdn.net/main-qimg-d2935c3a502af0e6bd8300cde6a8c450?convert_to_webp=tru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7" name="Rectangle 6"/>
              <p:cNvSpPr/>
              <p:nvPr/>
            </p:nvSpPr>
            <p:spPr>
              <a:xfrm>
                <a:off x="228600" y="1457264"/>
                <a:ext cx="6248401" cy="2047936"/>
              </a:xfrm>
              <a:prstGeom prst="rect">
                <a:avLst/>
              </a:prstGeom>
            </p:spPr>
            <p:txBody>
              <a:bodyPr vert="horz" lIns="91440" tIns="45720" rIns="91440" bIns="45720" rtlCol="0">
                <a:normAutofit/>
              </a:bodyPr>
              <a:lstStyle/>
              <a:p>
                <a:pPr marL="342900" indent="-342900">
                  <a:spcBef>
                    <a:spcPct val="20000"/>
                  </a:spcBef>
                  <a:buFont typeface="Arial" panose="020B0604020202020204" pitchFamily="34" charset="0"/>
                  <a:buChar char="•"/>
                </a:pPr>
                <a:r>
                  <a:rPr lang="en-US" sz="3200" dirty="0" smtClean="0"/>
                  <a:t>For natural images, we expect the response maps to be sparse</a:t>
                </a:r>
              </a:p>
              <a:p>
                <a:pPr>
                  <a:spcBef>
                    <a:spcPct val="20000"/>
                  </a:spcBef>
                </a:pPr>
                <a:endParaRPr lang="en-US" sz="1050" dirty="0" smtClean="0"/>
              </a:p>
              <a:p>
                <a:pPr>
                  <a:spcBef>
                    <a:spcPct val="20000"/>
                  </a:spcBef>
                </a:pPr>
                <a14:m>
                  <m:oMathPara xmlns:m="http://schemas.openxmlformats.org/officeDocument/2006/math">
                    <m:oMathParaPr>
                      <m:jc m:val="centerGroup"/>
                    </m:oMathParaPr>
                    <m:oMath xmlns:m="http://schemas.openxmlformats.org/officeDocument/2006/math">
                      <m:func>
                        <m:funcPr>
                          <m:ctrlPr>
                            <a:rPr lang="en-US" sz="3200" b="0" i="1" smtClean="0">
                              <a:latin typeface="Cambria Math"/>
                            </a:rPr>
                          </m:ctrlPr>
                        </m:funcPr>
                        <m:fName>
                          <m:r>
                            <m:rPr>
                              <m:sty m:val="p"/>
                            </m:rPr>
                            <a:rPr lang="en-US" sz="3200" b="0" i="0" smtClean="0">
                              <a:latin typeface="Cambria Math"/>
                            </a:rPr>
                            <m:t>min</m:t>
                          </m:r>
                          <m:r>
                            <a:rPr lang="en-US" sz="3200" b="0" i="1" smtClean="0">
                              <a:latin typeface="Cambria Math"/>
                            </a:rPr>
                            <m:t> </m:t>
                          </m:r>
                        </m:fName>
                        <m:e>
                          <m:sSub>
                            <m:sSubPr>
                              <m:ctrlPr>
                                <a:rPr lang="en-US" sz="3200" b="0" i="1" smtClean="0">
                                  <a:latin typeface="Cambria Math"/>
                                </a:rPr>
                              </m:ctrlPr>
                            </m:sSubPr>
                            <m:e>
                              <m:d>
                                <m:dPr>
                                  <m:begChr m:val="‖"/>
                                  <m:endChr m:val="‖"/>
                                  <m:ctrlPr>
                                    <a:rPr lang="en-US" sz="3200" b="0" i="1" smtClean="0">
                                      <a:latin typeface="Cambria Math"/>
                                    </a:rPr>
                                  </m:ctrlPr>
                                </m:dPr>
                                <m:e>
                                  <m:sSub>
                                    <m:sSubPr>
                                      <m:ctrlPr>
                                        <a:rPr lang="en-US" sz="3200" b="0" i="1" smtClean="0">
                                          <a:latin typeface="Cambria Math"/>
                                        </a:rPr>
                                      </m:ctrlPr>
                                    </m:sSubPr>
                                    <m:e>
                                      <m:r>
                                        <a:rPr lang="en-US" sz="3200" b="1" i="0" smtClean="0">
                                          <a:latin typeface="Cambria Math"/>
                                        </a:rPr>
                                        <m:t>𝐳</m:t>
                                      </m:r>
                                    </m:e>
                                    <m:sub>
                                      <m:r>
                                        <a:rPr lang="en-US" sz="3200" b="0" i="1" smtClean="0">
                                          <a:latin typeface="Cambria Math"/>
                                        </a:rPr>
                                        <m:t>𝑘</m:t>
                                      </m:r>
                                    </m:sub>
                                  </m:sSub>
                                </m:e>
                              </m:d>
                            </m:e>
                            <m:sub>
                              <m:r>
                                <a:rPr lang="en-US" sz="3200" b="0" i="1" smtClean="0">
                                  <a:latin typeface="Cambria Math"/>
                                </a:rPr>
                                <m:t>0</m:t>
                              </m:r>
                            </m:sub>
                          </m:sSub>
                        </m:e>
                      </m:func>
                    </m:oMath>
                  </m:oMathPara>
                </a14:m>
                <a:endParaRPr lang="en-US" sz="3200" dirty="0"/>
              </a:p>
            </p:txBody>
          </p:sp>
        </mc:Choice>
        <mc:Fallback xmlns="">
          <p:sp>
            <p:nvSpPr>
              <p:cNvPr id="7" name="Rectangle 6"/>
              <p:cNvSpPr>
                <a:spLocks noRot="1" noChangeAspect="1" noMove="1" noResize="1" noEditPoints="1" noAdjustHandles="1" noChangeArrowheads="1" noChangeShapeType="1" noTextEdit="1"/>
              </p:cNvSpPr>
              <p:nvPr/>
            </p:nvSpPr>
            <p:spPr>
              <a:xfrm>
                <a:off x="228600" y="1457264"/>
                <a:ext cx="6248401" cy="2047936"/>
              </a:xfrm>
              <a:prstGeom prst="rect">
                <a:avLst/>
              </a:prstGeom>
              <a:blipFill rotWithShape="1">
                <a:blip r:embed="rId5"/>
                <a:stretch>
                  <a:fillRect l="-2244" t="-3869" r="-1561"/>
                </a:stretch>
              </a:blipFill>
            </p:spPr>
            <p:txBody>
              <a:bodyPr/>
              <a:lstStyle/>
              <a:p>
                <a:r>
                  <a:rPr lang="en-US">
                    <a:noFill/>
                  </a:rPr>
                  <a:t> </a:t>
                </a:r>
              </a:p>
            </p:txBody>
          </p:sp>
        </mc:Fallback>
      </mc:AlternateContent>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1490632"/>
            <a:ext cx="202003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a:off x="7772400" y="5189220"/>
            <a:ext cx="0" cy="91440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7315200" y="5646420"/>
            <a:ext cx="9144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7772400" y="518922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flipH="1">
            <a:off x="7772400" y="563880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Straight Connector 23"/>
          <p:cNvCxnSpPr/>
          <p:nvPr/>
        </p:nvCxnSpPr>
        <p:spPr>
          <a:xfrm flipH="1">
            <a:off x="7315200" y="518160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a:off x="7322820" y="5654040"/>
            <a:ext cx="457200" cy="4648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661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2834</TotalTime>
  <Words>2693</Words>
  <Application>Microsoft Office PowerPoint</Application>
  <PresentationFormat>On-screen Show (4:3)</PresentationFormat>
  <Paragraphs>445</Paragraphs>
  <Slides>70</Slides>
  <Notes>19</Notes>
  <HiddenSlides>0</HiddenSlides>
  <MMClips>1</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Convolutional Sparse Coding</vt:lpstr>
      <vt:lpstr>Parsing the Title</vt:lpstr>
      <vt:lpstr>Why Patch Coding?</vt:lpstr>
      <vt:lpstr>How to encode this image?</vt:lpstr>
      <vt:lpstr>How to encode this image?</vt:lpstr>
      <vt:lpstr>How to encode this image?</vt:lpstr>
      <vt:lpstr>Convolutional Based Representation</vt:lpstr>
      <vt:lpstr>Convolutional Coding</vt:lpstr>
      <vt:lpstr>Sparse Prior on Feature Maps</vt:lpstr>
      <vt:lpstr>Convolutional Sparse Coding</vt:lpstr>
      <vt:lpstr>PowerPoint Presentation</vt:lpstr>
      <vt:lpstr>PowerPoint Presentation</vt:lpstr>
      <vt:lpstr>An Approach</vt:lpstr>
      <vt:lpstr>Back to our Objective</vt:lpstr>
      <vt:lpstr>Splitting the Objective</vt:lpstr>
      <vt:lpstr>Splitting the Objective</vt:lpstr>
      <vt:lpstr>Inferring Feature Maps</vt:lpstr>
      <vt:lpstr>Inferring Feature Maps</vt:lpstr>
      <vt:lpstr>Inferring Feature Maps</vt:lpstr>
      <vt:lpstr>Convolution as Matrix Multiplication</vt:lpstr>
      <vt:lpstr>PowerPoint Presentation</vt:lpstr>
      <vt:lpstr>Inferring Feature Maps</vt:lpstr>
      <vt:lpstr>Inferring Feature Maps</vt:lpstr>
      <vt:lpstr>Filter Update</vt:lpstr>
      <vt:lpstr>Combining the Steps</vt:lpstr>
      <vt:lpstr>A Faster Approach</vt:lpstr>
      <vt:lpstr>Back to our Objective</vt:lpstr>
      <vt:lpstr>Objective Reformulation</vt:lpstr>
      <vt:lpstr>Objective Reformulation</vt:lpstr>
      <vt:lpstr>Objective Reformulation</vt:lpstr>
      <vt:lpstr>Objective Reformulation</vt:lpstr>
      <vt:lpstr>ADMM Approach</vt:lpstr>
      <vt:lpstr>Four Sub-problems</vt:lpstr>
      <vt:lpstr>Sub-problem z</vt:lpstr>
      <vt:lpstr>Sub-problem z</vt:lpstr>
      <vt:lpstr>Sub-problem t</vt:lpstr>
      <vt:lpstr>Sub-problem t</vt:lpstr>
      <vt:lpstr>Sub-problem d</vt:lpstr>
      <vt:lpstr>Sub-problem d</vt:lpstr>
      <vt:lpstr>Sub-problem s</vt:lpstr>
      <vt:lpstr>Combining the Sub-problems</vt:lpstr>
      <vt:lpstr>Convergence Results</vt:lpstr>
      <vt:lpstr>A More Flexible Approach</vt:lpstr>
      <vt:lpstr>Back to our Objective</vt:lpstr>
      <vt:lpstr>More General Formulation</vt:lpstr>
      <vt:lpstr>Efficient Splitting of Objective</vt:lpstr>
      <vt:lpstr>Generalization of Objective</vt:lpstr>
      <vt:lpstr>ADMM Approach</vt:lpstr>
      <vt:lpstr>ADMM for CSC</vt:lpstr>
      <vt:lpstr>Alternating for the biconvex problem</vt:lpstr>
      <vt:lpstr>Convergence Results</vt:lpstr>
      <vt:lpstr>Filter Learning</vt:lpstr>
      <vt:lpstr>Complexity per Outer Iteration</vt:lpstr>
      <vt:lpstr>Computer Vision Applications</vt:lpstr>
      <vt:lpstr>MultiLayer CSC</vt:lpstr>
      <vt:lpstr>Inpainting</vt:lpstr>
      <vt:lpstr>Façade Parsing</vt:lpstr>
      <vt:lpstr>CSC and CRF Learning for Urban Asset Detection</vt:lpstr>
      <vt:lpstr>Learned dictionary and Feature Maps</vt:lpstr>
      <vt:lpstr>Qualitative Results</vt:lpstr>
      <vt:lpstr>Low Rankness Prior</vt:lpstr>
      <vt:lpstr>Adding the nuclear norm function</vt:lpstr>
      <vt:lpstr>Proximal Operator for Nuclear Norm</vt:lpstr>
      <vt:lpstr>Nuclear Norm</vt:lpstr>
      <vt:lpstr>Dictionary</vt:lpstr>
      <vt:lpstr>Window Detection Results</vt:lpstr>
      <vt:lpstr>Stroke Extraction</vt:lpstr>
      <vt:lpstr>Stroke Extraction</vt:lpstr>
      <vt:lpstr>Sketch Reconstruction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Sparse Coding</dc:title>
  <dc:creator>Windows User</dc:creator>
  <cp:lastModifiedBy>Windows User</cp:lastModifiedBy>
  <cp:revision>68</cp:revision>
  <dcterms:created xsi:type="dcterms:W3CDTF">2016-06-14T09:40:39Z</dcterms:created>
  <dcterms:modified xsi:type="dcterms:W3CDTF">2016-06-16T09:03:15Z</dcterms:modified>
</cp:coreProperties>
</file>